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anva Sans Medium" charset="1" panose="020B0603030501040103"/>
      <p:regular r:id="rId20"/>
    </p:embeddedFont>
    <p:embeddedFont>
      <p:font typeface="Canva Sans Bold" charset="1" panose="020B0803030501040103"/>
      <p:regular r:id="rId21"/>
    </p:embeddedFont>
    <p:embeddedFont>
      <p:font typeface="Canva Sans" charset="1" panose="020B0503030501040103"/>
      <p:regular r:id="rId22"/>
    </p:embeddedFont>
    <p:embeddedFont>
      <p:font typeface="TT Interphases" charset="1" panose="02000503020000020004"/>
      <p:regular r:id="rId23"/>
    </p:embeddedFont>
    <p:embeddedFont>
      <p:font typeface="Open Sans Bold" charset="1" panose="020B0806030504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8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85.pn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8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3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media/image54.png" Type="http://schemas.openxmlformats.org/officeDocument/2006/relationships/image"/><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4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11" Target="../media/image59.pn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png" Type="http://schemas.openxmlformats.org/officeDocument/2006/relationships/image"/><Relationship Id="rId12" Target="../media/image67.svg" Type="http://schemas.openxmlformats.org/officeDocument/2006/relationships/image"/><Relationship Id="rId13" Target="../media/image68.png" Type="http://schemas.openxmlformats.org/officeDocument/2006/relationships/image"/><Relationship Id="rId14" Target="../media/image69.sv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 Id="rId9" Target="../media/image6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svg" Type="http://schemas.openxmlformats.org/officeDocument/2006/relationships/image"/><Relationship Id="rId11" Target="../media/image78.png" Type="http://schemas.openxmlformats.org/officeDocument/2006/relationships/image"/><Relationship Id="rId2" Target="../media/image1.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7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 Id="rId9" Target="../media/image8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304917" y="997064"/>
            <a:ext cx="367120" cy="379453"/>
          </a:xfrm>
          <a:custGeom>
            <a:avLst/>
            <a:gdLst/>
            <a:ahLst/>
            <a:cxnLst/>
            <a:rect r="r" b="b" t="t" l="l"/>
            <a:pathLst>
              <a:path h="379453" w="367120">
                <a:moveTo>
                  <a:pt x="0" y="0"/>
                </a:moveTo>
                <a:lnTo>
                  <a:pt x="367121" y="0"/>
                </a:lnTo>
                <a:lnTo>
                  <a:pt x="367121" y="379452"/>
                </a:lnTo>
                <a:lnTo>
                  <a:pt x="0" y="379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10497" y="-1258218"/>
            <a:ext cx="9156280" cy="91562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5653" t="0" r="-35653" b="0"/>
              </a:stretch>
            </a:blipFill>
            <a:ln w="152400" cap="sq">
              <a:solidFill>
                <a:srgbClr val="60B889"/>
              </a:solidFill>
              <a:prstDash val="solid"/>
              <a:miter/>
            </a:ln>
          </p:spPr>
        </p:sp>
      </p:grpSp>
      <p:sp>
        <p:nvSpPr>
          <p:cNvPr name="Freeform 6" id="6"/>
          <p:cNvSpPr/>
          <p:nvPr/>
        </p:nvSpPr>
        <p:spPr>
          <a:xfrm flipH="false" flipV="false" rot="0">
            <a:off x="1575645" y="6489221"/>
            <a:ext cx="2769079" cy="2769079"/>
          </a:xfrm>
          <a:custGeom>
            <a:avLst/>
            <a:gdLst/>
            <a:ahLst/>
            <a:cxnLst/>
            <a:rect r="r" b="b" t="t" l="l"/>
            <a:pathLst>
              <a:path h="2769079" w="2769079">
                <a:moveTo>
                  <a:pt x="0" y="0"/>
                </a:moveTo>
                <a:lnTo>
                  <a:pt x="2769079" y="0"/>
                </a:lnTo>
                <a:lnTo>
                  <a:pt x="2769079" y="2769079"/>
                </a:lnTo>
                <a:lnTo>
                  <a:pt x="0" y="2769079"/>
                </a:lnTo>
                <a:lnTo>
                  <a:pt x="0" y="0"/>
                </a:lnTo>
                <a:close/>
              </a:path>
            </a:pathLst>
          </a:custGeom>
          <a:blipFill>
            <a:blip r:embed="rId6">
              <a:alphaModFix amt="35000"/>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803486" y="6717062"/>
            <a:ext cx="1986218" cy="1986218"/>
            <a:chOff x="0" y="0"/>
            <a:chExt cx="2648291" cy="2648291"/>
          </a:xfrm>
        </p:grpSpPr>
        <p:grpSp>
          <p:nvGrpSpPr>
            <p:cNvPr name="Group 8" id="8"/>
            <p:cNvGrpSpPr/>
            <p:nvPr/>
          </p:nvGrpSpPr>
          <p:grpSpPr>
            <a:xfrm rot="0">
              <a:off x="0" y="0"/>
              <a:ext cx="2648291" cy="26482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758"/>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683728" y="757876"/>
              <a:ext cx="1280835" cy="1280835"/>
            </a:xfrm>
            <a:custGeom>
              <a:avLst/>
              <a:gdLst/>
              <a:ahLst/>
              <a:cxnLst/>
              <a:rect r="r" b="b" t="t" l="l"/>
              <a:pathLst>
                <a:path h="1280835" w="1280835">
                  <a:moveTo>
                    <a:pt x="0" y="0"/>
                  </a:moveTo>
                  <a:lnTo>
                    <a:pt x="1280835" y="0"/>
                  </a:lnTo>
                  <a:lnTo>
                    <a:pt x="1280835" y="1280835"/>
                  </a:lnTo>
                  <a:lnTo>
                    <a:pt x="0" y="1280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16957917" y="0"/>
            <a:ext cx="1330083" cy="656767"/>
          </a:xfrm>
          <a:custGeom>
            <a:avLst/>
            <a:gdLst/>
            <a:ahLst/>
            <a:cxnLst/>
            <a:rect r="r" b="b" t="t" l="l"/>
            <a:pathLst>
              <a:path h="656767" w="1330083">
                <a:moveTo>
                  <a:pt x="0" y="0"/>
                </a:moveTo>
                <a:lnTo>
                  <a:pt x="1330083" y="0"/>
                </a:lnTo>
                <a:lnTo>
                  <a:pt x="1330083" y="656767"/>
                </a:lnTo>
                <a:lnTo>
                  <a:pt x="0" y="656767"/>
                </a:lnTo>
                <a:lnTo>
                  <a:pt x="0" y="0"/>
                </a:lnTo>
                <a:close/>
              </a:path>
            </a:pathLst>
          </a:custGeom>
          <a:blipFill>
            <a:blip r:embed="rId10">
              <a:extLst>
                <a:ext uri="{96DAC541-7B7A-43D3-8B79-37D633B846F1}">
                  <asvg:svgBlip xmlns:asvg="http://schemas.microsoft.com/office/drawing/2016/SVG/main" r:embed="rId11"/>
                </a:ext>
              </a:extLst>
            </a:blip>
            <a:stretch>
              <a:fillRect l="0" t="0" r="0" b="-102519"/>
            </a:stretch>
          </a:blipFill>
        </p:spPr>
      </p:sp>
      <p:sp>
        <p:nvSpPr>
          <p:cNvPr name="Freeform 13" id="13"/>
          <p:cNvSpPr/>
          <p:nvPr/>
        </p:nvSpPr>
        <p:spPr>
          <a:xfrm flipH="false" flipV="false" rot="0">
            <a:off x="251147" y="9564837"/>
            <a:ext cx="366625" cy="470787"/>
          </a:xfrm>
          <a:custGeom>
            <a:avLst/>
            <a:gdLst/>
            <a:ahLst/>
            <a:cxnLst/>
            <a:rect r="r" b="b" t="t" l="l"/>
            <a:pathLst>
              <a:path h="470787" w="366625">
                <a:moveTo>
                  <a:pt x="0" y="0"/>
                </a:moveTo>
                <a:lnTo>
                  <a:pt x="366625" y="0"/>
                </a:lnTo>
                <a:lnTo>
                  <a:pt x="366625" y="470787"/>
                </a:lnTo>
                <a:lnTo>
                  <a:pt x="0" y="47078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7304712" y="8061524"/>
            <a:ext cx="983288" cy="2225476"/>
          </a:xfrm>
          <a:custGeom>
            <a:avLst/>
            <a:gdLst/>
            <a:ahLst/>
            <a:cxnLst/>
            <a:rect r="r" b="b" t="t" l="l"/>
            <a:pathLst>
              <a:path h="2225476" w="983288">
                <a:moveTo>
                  <a:pt x="0" y="0"/>
                </a:moveTo>
                <a:lnTo>
                  <a:pt x="983288" y="0"/>
                </a:lnTo>
                <a:lnTo>
                  <a:pt x="983288" y="2225476"/>
                </a:lnTo>
                <a:lnTo>
                  <a:pt x="0" y="2225476"/>
                </a:lnTo>
                <a:lnTo>
                  <a:pt x="0" y="0"/>
                </a:lnTo>
                <a:close/>
              </a:path>
            </a:pathLst>
          </a:custGeom>
          <a:blipFill>
            <a:blip r:embed="rId14">
              <a:extLst>
                <a:ext uri="{96DAC541-7B7A-43D3-8B79-37D633B846F1}">
                  <asvg:svgBlip xmlns:asvg="http://schemas.microsoft.com/office/drawing/2016/SVG/main" r:embed="rId15"/>
                </a:ext>
              </a:extLst>
            </a:blip>
            <a:stretch>
              <a:fillRect l="-126330" t="0" r="0" b="0"/>
            </a:stretch>
          </a:blipFill>
        </p:spPr>
      </p:sp>
      <p:sp>
        <p:nvSpPr>
          <p:cNvPr name="Freeform 15" id="15"/>
          <p:cNvSpPr/>
          <p:nvPr/>
        </p:nvSpPr>
        <p:spPr>
          <a:xfrm flipH="false" flipV="false" rot="0">
            <a:off x="8154149" y="1719416"/>
            <a:ext cx="9981850" cy="4678992"/>
          </a:xfrm>
          <a:custGeom>
            <a:avLst/>
            <a:gdLst/>
            <a:ahLst/>
            <a:cxnLst/>
            <a:rect r="r" b="b" t="t" l="l"/>
            <a:pathLst>
              <a:path h="4678992" w="9981850">
                <a:moveTo>
                  <a:pt x="0" y="0"/>
                </a:moveTo>
                <a:lnTo>
                  <a:pt x="9981850" y="0"/>
                </a:lnTo>
                <a:lnTo>
                  <a:pt x="9981850" y="4678993"/>
                </a:lnTo>
                <a:lnTo>
                  <a:pt x="0" y="4678993"/>
                </a:lnTo>
                <a:lnTo>
                  <a:pt x="0" y="0"/>
                </a:lnTo>
                <a:close/>
              </a:path>
            </a:pathLst>
          </a:custGeom>
          <a:blipFill>
            <a:blip r:embed="rId16">
              <a:alphaModFix amt="19999"/>
              <a:extLst>
                <a:ext uri="{96DAC541-7B7A-43D3-8B79-37D633B846F1}">
                  <asvg:svgBlip xmlns:asvg="http://schemas.microsoft.com/office/drawing/2016/SVG/main" r:embed="rId17"/>
                </a:ext>
              </a:extLst>
            </a:blip>
            <a:stretch>
              <a:fillRect l="0" t="0" r="0" b="0"/>
            </a:stretch>
          </a:blipFill>
        </p:spPr>
      </p:sp>
      <p:sp>
        <p:nvSpPr>
          <p:cNvPr name="TextBox 16" id="16"/>
          <p:cNvSpPr txBox="true"/>
          <p:nvPr/>
        </p:nvSpPr>
        <p:spPr>
          <a:xfrm rot="0">
            <a:off x="7955227" y="3354403"/>
            <a:ext cx="8557750" cy="485800"/>
          </a:xfrm>
          <a:prstGeom prst="rect">
            <a:avLst/>
          </a:prstGeom>
        </p:spPr>
        <p:txBody>
          <a:bodyPr anchor="t" rtlCol="false" tIns="0" lIns="0" bIns="0" rIns="0">
            <a:spAutoFit/>
          </a:bodyPr>
          <a:lstStyle/>
          <a:p>
            <a:pPr algn="l">
              <a:lnSpc>
                <a:spcPts val="3840"/>
              </a:lnSpc>
            </a:pPr>
            <a:r>
              <a:rPr lang="en-US" b="true" sz="3200" spc="1449">
                <a:solidFill>
                  <a:srgbClr val="000000"/>
                </a:solidFill>
                <a:latin typeface="Canva Sans Medium"/>
                <a:ea typeface="Canva Sans Medium"/>
                <a:cs typeface="Canva Sans Medium"/>
                <a:sym typeface="Canva Sans Medium"/>
              </a:rPr>
              <a:t>DASHBOARD</a:t>
            </a:r>
          </a:p>
        </p:txBody>
      </p:sp>
      <p:sp>
        <p:nvSpPr>
          <p:cNvPr name="TextBox 17" id="17"/>
          <p:cNvSpPr txBox="true"/>
          <p:nvPr/>
        </p:nvSpPr>
        <p:spPr>
          <a:xfrm rot="0">
            <a:off x="7830545" y="4316453"/>
            <a:ext cx="10077175" cy="2762250"/>
          </a:xfrm>
          <a:prstGeom prst="rect">
            <a:avLst/>
          </a:prstGeom>
        </p:spPr>
        <p:txBody>
          <a:bodyPr anchor="t" rtlCol="false" tIns="0" lIns="0" bIns="0" rIns="0">
            <a:spAutoFit/>
          </a:bodyPr>
          <a:lstStyle/>
          <a:p>
            <a:pPr algn="l">
              <a:lnSpc>
                <a:spcPts val="10920"/>
              </a:lnSpc>
            </a:pPr>
            <a:r>
              <a:rPr lang="en-US" sz="9100" b="true">
                <a:solidFill>
                  <a:srgbClr val="000000"/>
                </a:solidFill>
                <a:latin typeface="Canva Sans Bold"/>
                <a:ea typeface="Canva Sans Bold"/>
                <a:cs typeface="Canva Sans Bold"/>
                <a:sym typeface="Canva Sans Bold"/>
              </a:rPr>
              <a:t>BANKING CLIENT INSIGHTS </a:t>
            </a:r>
          </a:p>
        </p:txBody>
      </p:sp>
      <p:sp>
        <p:nvSpPr>
          <p:cNvPr name="TextBox 18" id="18"/>
          <p:cNvSpPr txBox="true"/>
          <p:nvPr/>
        </p:nvSpPr>
        <p:spPr>
          <a:xfrm rot="0">
            <a:off x="7830545" y="7778510"/>
            <a:ext cx="7960894" cy="2395856"/>
          </a:xfrm>
          <a:prstGeom prst="rect">
            <a:avLst/>
          </a:prstGeom>
        </p:spPr>
        <p:txBody>
          <a:bodyPr anchor="t" rtlCol="false" tIns="0" lIns="0" bIns="0" rIns="0">
            <a:spAutoFit/>
          </a:bodyPr>
          <a:lstStyle/>
          <a:p>
            <a:pPr algn="l">
              <a:lnSpc>
                <a:spcPts val="4804"/>
              </a:lnSpc>
            </a:pPr>
            <a:r>
              <a:rPr lang="en-US" sz="3099" spc="30">
                <a:solidFill>
                  <a:srgbClr val="000000"/>
                </a:solidFill>
                <a:latin typeface="Canva Sans"/>
                <a:ea typeface="Canva Sans"/>
                <a:cs typeface="Canva Sans"/>
                <a:sym typeface="Canva Sans"/>
              </a:rPr>
              <a:t>Team Code : </a:t>
            </a:r>
            <a:r>
              <a:rPr lang="en-US" sz="3099" spc="30" b="true">
                <a:solidFill>
                  <a:srgbClr val="000000"/>
                </a:solidFill>
                <a:latin typeface="Canva Sans Bold"/>
                <a:ea typeface="Canva Sans Bold"/>
                <a:cs typeface="Canva Sans Bold"/>
                <a:sym typeface="Canva Sans Bold"/>
              </a:rPr>
              <a:t>DS007</a:t>
            </a:r>
          </a:p>
          <a:p>
            <a:pPr algn="l">
              <a:lnSpc>
                <a:spcPts val="4804"/>
              </a:lnSpc>
            </a:pPr>
            <a:r>
              <a:rPr lang="en-US" sz="3099" spc="30">
                <a:solidFill>
                  <a:srgbClr val="000000"/>
                </a:solidFill>
                <a:latin typeface="Canva Sans"/>
                <a:ea typeface="Canva Sans"/>
                <a:cs typeface="Canva Sans"/>
                <a:sym typeface="Canva Sans"/>
              </a:rPr>
              <a:t>Members : Adarsh Prakash Singh</a:t>
            </a:r>
          </a:p>
          <a:p>
            <a:pPr algn="l">
              <a:lnSpc>
                <a:spcPts val="4804"/>
              </a:lnSpc>
            </a:pPr>
            <a:r>
              <a:rPr lang="en-US" sz="3099" spc="30">
                <a:solidFill>
                  <a:srgbClr val="000000"/>
                </a:solidFill>
                <a:latin typeface="Canva Sans"/>
                <a:ea typeface="Canva Sans"/>
                <a:cs typeface="Canva Sans"/>
                <a:sym typeface="Canva Sans"/>
              </a:rPr>
              <a:t>                     </a:t>
            </a:r>
            <a:r>
              <a:rPr lang="en-US" sz="3099" spc="30">
                <a:solidFill>
                  <a:srgbClr val="000000"/>
                </a:solidFill>
                <a:latin typeface="Canva Sans"/>
                <a:ea typeface="Canva Sans"/>
                <a:cs typeface="Canva Sans"/>
                <a:sym typeface="Canva Sans"/>
              </a:rPr>
              <a:t>Dakshita   </a:t>
            </a:r>
          </a:p>
          <a:p>
            <a:pPr algn="ctr">
              <a:lnSpc>
                <a:spcPts val="4804"/>
              </a:lnSpc>
              <a:spcBef>
                <a:spcPct val="0"/>
              </a:spcBef>
            </a:pPr>
            <a:r>
              <a:rPr lang="en-US" sz="3099" spc="30">
                <a:solidFill>
                  <a:srgbClr val="000000"/>
                </a:solidFill>
                <a:latin typeface="Canva Sans"/>
                <a:ea typeface="Canva Sans"/>
                <a:cs typeface="Canva Sans"/>
                <a:sym typeface="Canva Sans"/>
              </a:rPr>
              <a:t>              Ayushmaan Singh</a:t>
            </a:r>
            <a:r>
              <a:rPr lang="en-US" sz="3099" spc="30">
                <a:solidFill>
                  <a:srgbClr val="000000"/>
                </a:solidFill>
                <a:latin typeface="Canva Sans"/>
                <a:ea typeface="Canva Sans"/>
                <a:cs typeface="Canva Sans"/>
                <a:sym typeface="Canva Sans"/>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9144" y="9088607"/>
            <a:ext cx="1114414" cy="1099090"/>
          </a:xfrm>
          <a:custGeom>
            <a:avLst/>
            <a:gdLst/>
            <a:ahLst/>
            <a:cxnLst/>
            <a:rect r="r" b="b" t="t" l="l"/>
            <a:pathLst>
              <a:path h="1099090" w="1114414">
                <a:moveTo>
                  <a:pt x="0" y="0"/>
                </a:moveTo>
                <a:lnTo>
                  <a:pt x="1114414" y="0"/>
                </a:lnTo>
                <a:lnTo>
                  <a:pt x="1114414" y="1099091"/>
                </a:lnTo>
                <a:lnTo>
                  <a:pt x="0" y="1099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98040" y="-23452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14848" y="9088607"/>
            <a:ext cx="11903406" cy="2910776"/>
          </a:xfrm>
          <a:custGeom>
            <a:avLst/>
            <a:gdLst/>
            <a:ahLst/>
            <a:cxnLst/>
            <a:rect r="r" b="b" t="t" l="l"/>
            <a:pathLst>
              <a:path h="2910776" w="11903406">
                <a:moveTo>
                  <a:pt x="0" y="0"/>
                </a:moveTo>
                <a:lnTo>
                  <a:pt x="11903406" y="0"/>
                </a:lnTo>
                <a:lnTo>
                  <a:pt x="11903406" y="2910776"/>
                </a:lnTo>
                <a:lnTo>
                  <a:pt x="0" y="2910776"/>
                </a:lnTo>
                <a:lnTo>
                  <a:pt x="0" y="0"/>
                </a:lnTo>
                <a:close/>
              </a:path>
            </a:pathLst>
          </a:custGeom>
          <a:blipFill>
            <a:blip r:embed="rId7">
              <a:alphaModFix amt="35000"/>
              <a:extLst>
                <a:ext uri="{96DAC541-7B7A-43D3-8B79-37D633B846F1}">
                  <asvg:svgBlip xmlns:asvg="http://schemas.microsoft.com/office/drawing/2016/SVG/main" r:embed="rId8"/>
                </a:ext>
              </a:extLst>
            </a:blip>
            <a:stretch>
              <a:fillRect l="0" t="-223405" r="0" b="0"/>
            </a:stretch>
          </a:blipFill>
        </p:spPr>
      </p:sp>
      <p:sp>
        <p:nvSpPr>
          <p:cNvPr name="Freeform 6" id="6"/>
          <p:cNvSpPr/>
          <p:nvPr/>
        </p:nvSpPr>
        <p:spPr>
          <a:xfrm flipH="false" flipV="false" rot="0">
            <a:off x="814848" y="1913184"/>
            <a:ext cx="11903406" cy="7175423"/>
          </a:xfrm>
          <a:custGeom>
            <a:avLst/>
            <a:gdLst/>
            <a:ahLst/>
            <a:cxnLst/>
            <a:rect r="r" b="b" t="t" l="l"/>
            <a:pathLst>
              <a:path h="7175423" w="11903406">
                <a:moveTo>
                  <a:pt x="0" y="0"/>
                </a:moveTo>
                <a:lnTo>
                  <a:pt x="11903406" y="0"/>
                </a:lnTo>
                <a:lnTo>
                  <a:pt x="11903406" y="7175423"/>
                </a:lnTo>
                <a:lnTo>
                  <a:pt x="0" y="7175423"/>
                </a:lnTo>
                <a:lnTo>
                  <a:pt x="0" y="0"/>
                </a:lnTo>
                <a:close/>
              </a:path>
            </a:pathLst>
          </a:custGeom>
          <a:blipFill>
            <a:blip r:embed="rId9"/>
            <a:stretch>
              <a:fillRect l="-11522" t="-2495" r="0" b="-2495"/>
            </a:stretch>
          </a:blipFill>
        </p:spPr>
      </p:sp>
      <p:sp>
        <p:nvSpPr>
          <p:cNvPr name="TextBox 7" id="7"/>
          <p:cNvSpPr txBox="true"/>
          <p:nvPr/>
        </p:nvSpPr>
        <p:spPr>
          <a:xfrm rot="0">
            <a:off x="4653398" y="585470"/>
            <a:ext cx="11150372" cy="838835"/>
          </a:xfrm>
          <a:prstGeom prst="rect">
            <a:avLst/>
          </a:prstGeom>
        </p:spPr>
        <p:txBody>
          <a:bodyPr anchor="t" rtlCol="false" tIns="0" lIns="0" bIns="0" rIns="0">
            <a:spAutoFit/>
          </a:bodyPr>
          <a:lstStyle/>
          <a:p>
            <a:pPr algn="l">
              <a:lnSpc>
                <a:spcPts val="6759"/>
              </a:lnSpc>
            </a:pPr>
            <a:r>
              <a:rPr lang="en-US" sz="5199" b="true">
                <a:solidFill>
                  <a:srgbClr val="000000"/>
                </a:solidFill>
                <a:latin typeface="Canva Sans Medium"/>
                <a:ea typeface="Canva Sans Medium"/>
                <a:cs typeface="Canva Sans Medium"/>
                <a:sym typeface="Canva Sans Medium"/>
              </a:rPr>
              <a:t>Customers by Loyalty Categories</a:t>
            </a:r>
          </a:p>
        </p:txBody>
      </p:sp>
      <p:sp>
        <p:nvSpPr>
          <p:cNvPr name="TextBox 8" id="8"/>
          <p:cNvSpPr txBox="true"/>
          <p:nvPr/>
        </p:nvSpPr>
        <p:spPr>
          <a:xfrm rot="0">
            <a:off x="12932106" y="2156817"/>
            <a:ext cx="4131938" cy="6689090"/>
          </a:xfrm>
          <a:prstGeom prst="rect">
            <a:avLst/>
          </a:prstGeom>
        </p:spPr>
        <p:txBody>
          <a:bodyPr anchor="t" rtlCol="false" tIns="0" lIns="0" bIns="0" rIns="0">
            <a:spAutoFit/>
          </a:bodyPr>
          <a:lstStyle/>
          <a:p>
            <a:pPr algn="l">
              <a:lnSpc>
                <a:spcPts val="3565"/>
              </a:lnSpc>
            </a:pPr>
            <a:r>
              <a:rPr lang="en-US" sz="2300" spc="23" b="true">
                <a:solidFill>
                  <a:srgbClr val="000000"/>
                </a:solidFill>
                <a:latin typeface="Canva Sans Bold"/>
                <a:ea typeface="Canva Sans Bold"/>
                <a:cs typeface="Canva Sans Bold"/>
                <a:sym typeface="Canva Sans Bold"/>
              </a:rPr>
              <a:t>Insights :</a:t>
            </a:r>
          </a:p>
          <a:p>
            <a:pPr algn="l">
              <a:lnSpc>
                <a:spcPts val="3565"/>
              </a:lnSpc>
            </a:pPr>
          </a:p>
          <a:p>
            <a:pPr algn="l" marL="496571" indent="-248285" lvl="1">
              <a:lnSpc>
                <a:spcPts val="3565"/>
              </a:lnSpc>
              <a:spcBef>
                <a:spcPct val="0"/>
              </a:spcBef>
              <a:buFont typeface="Arial"/>
              <a:buChar char="•"/>
            </a:pPr>
            <a:r>
              <a:rPr lang="en-US" sz="2300" spc="23">
                <a:solidFill>
                  <a:srgbClr val="000000"/>
                </a:solidFill>
                <a:latin typeface="Canva Sans"/>
                <a:ea typeface="Canva Sans"/>
                <a:cs typeface="Canva Sans"/>
                <a:sym typeface="Canva Sans"/>
              </a:rPr>
              <a:t>The majority of customers f</a:t>
            </a:r>
            <a:r>
              <a:rPr lang="en-US" sz="2300" spc="23">
                <a:solidFill>
                  <a:srgbClr val="000000"/>
                </a:solidFill>
                <a:latin typeface="Canva Sans"/>
                <a:ea typeface="Canva Sans"/>
                <a:cs typeface="Canva Sans"/>
                <a:sym typeface="Canva Sans"/>
              </a:rPr>
              <a:t>all into the Jade and Silver tiers.</a:t>
            </a:r>
          </a:p>
          <a:p>
            <a:pPr algn="l" marL="496571" indent="-248285" lvl="1">
              <a:lnSpc>
                <a:spcPts val="3565"/>
              </a:lnSpc>
              <a:spcBef>
                <a:spcPct val="0"/>
              </a:spcBef>
              <a:buFont typeface="Arial"/>
              <a:buChar char="•"/>
            </a:pPr>
            <a:r>
              <a:rPr lang="en-US" sz="2300" spc="23">
                <a:solidFill>
                  <a:srgbClr val="000000"/>
                </a:solidFill>
                <a:latin typeface="Canva Sans"/>
                <a:ea typeface="Canva Sans"/>
                <a:cs typeface="Canva Sans"/>
                <a:sym typeface="Canva Sans"/>
              </a:rPr>
              <a:t>Platinum and Gold segments are relatively small, indicating limited top-tier loyalty.</a:t>
            </a:r>
          </a:p>
          <a:p>
            <a:pPr algn="l" marL="496571" indent="-248285" lvl="1">
              <a:lnSpc>
                <a:spcPts val="3565"/>
              </a:lnSpc>
              <a:spcBef>
                <a:spcPct val="0"/>
              </a:spcBef>
              <a:buFont typeface="Arial"/>
              <a:buChar char="•"/>
            </a:pPr>
            <a:r>
              <a:rPr lang="en-US" sz="2300" spc="23">
                <a:solidFill>
                  <a:srgbClr val="000000"/>
                </a:solidFill>
                <a:latin typeface="Canva Sans"/>
                <a:ea typeface="Canva Sans"/>
                <a:cs typeface="Canva Sans"/>
                <a:sym typeface="Canva Sans"/>
              </a:rPr>
              <a:t>This suggests a need to enhance engagement strategies for higher loyalty conversion.</a:t>
            </a:r>
          </a:p>
          <a:p>
            <a:pPr algn="ctr">
              <a:lnSpc>
                <a:spcPts val="3565"/>
              </a:lnSpc>
              <a:spcBef>
                <a:spcPct val="0"/>
              </a:spcBef>
            </a:pPr>
          </a:p>
          <a:p>
            <a:pPr algn="ctr">
              <a:lnSpc>
                <a:spcPts val="356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30600" y="838324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6823180" y="-216407"/>
            <a:ext cx="482243" cy="1372934"/>
          </a:xfrm>
          <a:custGeom>
            <a:avLst/>
            <a:gdLst/>
            <a:ahLst/>
            <a:cxnLst/>
            <a:rect r="r" b="b" t="t" l="l"/>
            <a:pathLst>
              <a:path h="1372934" w="482243">
                <a:moveTo>
                  <a:pt x="0" y="0"/>
                </a:moveTo>
                <a:lnTo>
                  <a:pt x="482244" y="0"/>
                </a:lnTo>
                <a:lnTo>
                  <a:pt x="482244" y="1372934"/>
                </a:lnTo>
                <a:lnTo>
                  <a:pt x="0" y="13729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586070" y="-586070"/>
            <a:ext cx="425560" cy="1597700"/>
          </a:xfrm>
          <a:custGeom>
            <a:avLst/>
            <a:gdLst/>
            <a:ahLst/>
            <a:cxnLst/>
            <a:rect r="r" b="b" t="t" l="l"/>
            <a:pathLst>
              <a:path h="1597700" w="425560">
                <a:moveTo>
                  <a:pt x="0" y="0"/>
                </a:moveTo>
                <a:lnTo>
                  <a:pt x="425560" y="0"/>
                </a:lnTo>
                <a:lnTo>
                  <a:pt x="425560" y="1597700"/>
                </a:lnTo>
                <a:lnTo>
                  <a:pt x="0" y="1597700"/>
                </a:lnTo>
                <a:lnTo>
                  <a:pt x="0" y="0"/>
                </a:lnTo>
                <a:close/>
              </a:path>
            </a:pathLst>
          </a:custGeom>
          <a:blipFill>
            <a:blip r:embed="rId7">
              <a:extLst>
                <a:ext uri="{96DAC541-7B7A-43D3-8B79-37D633B846F1}">
                  <asvg:svgBlip xmlns:asvg="http://schemas.microsoft.com/office/drawing/2016/SVG/main" r:embed="rId8"/>
                </a:ext>
              </a:extLst>
            </a:blip>
            <a:stretch>
              <a:fillRect l="0" t="0" r="-106019" b="0"/>
            </a:stretch>
          </a:blipFill>
        </p:spPr>
      </p:sp>
      <p:sp>
        <p:nvSpPr>
          <p:cNvPr name="TextBox 6" id="6"/>
          <p:cNvSpPr txBox="true"/>
          <p:nvPr/>
        </p:nvSpPr>
        <p:spPr>
          <a:xfrm rot="0">
            <a:off x="4778334" y="711181"/>
            <a:ext cx="9780784" cy="790575"/>
          </a:xfrm>
          <a:prstGeom prst="rect">
            <a:avLst/>
          </a:prstGeom>
        </p:spPr>
        <p:txBody>
          <a:bodyPr anchor="t" rtlCol="false" tIns="0" lIns="0" bIns="0" rIns="0">
            <a:spAutoFit/>
          </a:bodyPr>
          <a:lstStyle/>
          <a:p>
            <a:pPr algn="ctr">
              <a:lnSpc>
                <a:spcPts val="6239"/>
              </a:lnSpc>
            </a:pPr>
            <a:r>
              <a:rPr lang="en-US" sz="5199" b="true">
                <a:solidFill>
                  <a:srgbClr val="000000"/>
                </a:solidFill>
                <a:latin typeface="Canva Sans Medium"/>
                <a:ea typeface="Canva Sans Medium"/>
                <a:cs typeface="Canva Sans Medium"/>
                <a:sym typeface="Canva Sans Medium"/>
              </a:rPr>
              <a:t>Customers by Risk Weightage </a:t>
            </a:r>
          </a:p>
        </p:txBody>
      </p:sp>
      <p:sp>
        <p:nvSpPr>
          <p:cNvPr name="Freeform 7" id="7"/>
          <p:cNvSpPr/>
          <p:nvPr/>
        </p:nvSpPr>
        <p:spPr>
          <a:xfrm flipH="false" flipV="false" rot="0">
            <a:off x="601804" y="8969925"/>
            <a:ext cx="12028814" cy="2941443"/>
          </a:xfrm>
          <a:custGeom>
            <a:avLst/>
            <a:gdLst/>
            <a:ahLst/>
            <a:cxnLst/>
            <a:rect r="r" b="b" t="t" l="l"/>
            <a:pathLst>
              <a:path h="2941443" w="12028814">
                <a:moveTo>
                  <a:pt x="0" y="0"/>
                </a:moveTo>
                <a:lnTo>
                  <a:pt x="12028814" y="0"/>
                </a:lnTo>
                <a:lnTo>
                  <a:pt x="12028814" y="2941443"/>
                </a:lnTo>
                <a:lnTo>
                  <a:pt x="0" y="2941443"/>
                </a:lnTo>
                <a:lnTo>
                  <a:pt x="0" y="0"/>
                </a:lnTo>
                <a:close/>
              </a:path>
            </a:pathLst>
          </a:custGeom>
          <a:blipFill>
            <a:blip r:embed="rId9">
              <a:alphaModFix amt="35000"/>
              <a:extLst>
                <a:ext uri="{96DAC541-7B7A-43D3-8B79-37D633B846F1}">
                  <asvg:svgBlip xmlns:asvg="http://schemas.microsoft.com/office/drawing/2016/SVG/main" r:embed="rId10"/>
                </a:ext>
              </a:extLst>
            </a:blip>
            <a:stretch>
              <a:fillRect l="0" t="-223405" r="0" b="0"/>
            </a:stretch>
          </a:blipFill>
        </p:spPr>
      </p:sp>
      <p:sp>
        <p:nvSpPr>
          <p:cNvPr name="Freeform 8" id="8"/>
          <p:cNvSpPr/>
          <p:nvPr/>
        </p:nvSpPr>
        <p:spPr>
          <a:xfrm flipH="false" flipV="false" rot="0">
            <a:off x="601804" y="1787506"/>
            <a:ext cx="12028814" cy="7568829"/>
          </a:xfrm>
          <a:custGeom>
            <a:avLst/>
            <a:gdLst/>
            <a:ahLst/>
            <a:cxnLst/>
            <a:rect r="r" b="b" t="t" l="l"/>
            <a:pathLst>
              <a:path h="7568829" w="12028814">
                <a:moveTo>
                  <a:pt x="0" y="0"/>
                </a:moveTo>
                <a:lnTo>
                  <a:pt x="12028814" y="0"/>
                </a:lnTo>
                <a:lnTo>
                  <a:pt x="12028814" y="7568829"/>
                </a:lnTo>
                <a:lnTo>
                  <a:pt x="0" y="7568829"/>
                </a:lnTo>
                <a:lnTo>
                  <a:pt x="0" y="0"/>
                </a:lnTo>
                <a:close/>
              </a:path>
            </a:pathLst>
          </a:custGeom>
          <a:blipFill>
            <a:blip r:embed="rId11"/>
            <a:stretch>
              <a:fillRect l="-10876" t="0" r="0" b="0"/>
            </a:stretch>
          </a:blipFill>
        </p:spPr>
      </p:sp>
      <p:sp>
        <p:nvSpPr>
          <p:cNvPr name="TextBox 9" id="9"/>
          <p:cNvSpPr txBox="true"/>
          <p:nvPr/>
        </p:nvSpPr>
        <p:spPr>
          <a:xfrm rot="0">
            <a:off x="13057514" y="1711306"/>
            <a:ext cx="4073295" cy="7136765"/>
          </a:xfrm>
          <a:prstGeom prst="rect">
            <a:avLst/>
          </a:prstGeom>
        </p:spPr>
        <p:txBody>
          <a:bodyPr anchor="t" rtlCol="false" tIns="0" lIns="0" bIns="0" rIns="0">
            <a:spAutoFit/>
          </a:bodyPr>
          <a:lstStyle/>
          <a:p>
            <a:pPr algn="ctr">
              <a:lnSpc>
                <a:spcPts val="3565"/>
              </a:lnSpc>
            </a:pPr>
            <a:r>
              <a:rPr lang="en-US" b="true" sz="2300" spc="23">
                <a:solidFill>
                  <a:srgbClr val="000000"/>
                </a:solidFill>
                <a:latin typeface="Canva Sans Bold"/>
                <a:ea typeface="Canva Sans Bold"/>
                <a:cs typeface="Canva Sans Bold"/>
                <a:sym typeface="Canva Sans Bold"/>
              </a:rPr>
              <a:t>Insight:</a:t>
            </a:r>
          </a:p>
          <a:p>
            <a:pPr algn="ctr">
              <a:lnSpc>
                <a:spcPts val="3565"/>
              </a:lnSpc>
              <a:spcBef>
                <a:spcPct val="0"/>
              </a:spcBef>
            </a:pPr>
            <a:r>
              <a:rPr lang="en-US" sz="2300" spc="23">
                <a:solidFill>
                  <a:srgbClr val="000000"/>
                </a:solidFill>
                <a:latin typeface="Canva Sans"/>
                <a:ea typeface="Canva Sans"/>
                <a:cs typeface="Canva Sans"/>
                <a:sym typeface="Canva Sans"/>
              </a:rPr>
              <a:t> The majority </a:t>
            </a:r>
            <a:r>
              <a:rPr lang="en-US" sz="2300" spc="23">
                <a:solidFill>
                  <a:srgbClr val="000000"/>
                </a:solidFill>
                <a:latin typeface="Canva Sans"/>
                <a:ea typeface="Canva Sans"/>
                <a:cs typeface="Canva Sans"/>
                <a:sym typeface="Canva Sans"/>
              </a:rPr>
              <a:t>of customers fall under lower risk categories, with the highest number in Risk Weighting 2. As the risk level increases from 2 to 5, the number of properties owned by customers decreases significantly. This suggests a cautious investment approach among higher-risk profiles and potentially stronger engagement or trust among low-risk customers.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898040" y="-23452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0267" y="8932818"/>
            <a:ext cx="11787152" cy="2882348"/>
          </a:xfrm>
          <a:custGeom>
            <a:avLst/>
            <a:gdLst/>
            <a:ahLst/>
            <a:cxnLst/>
            <a:rect r="r" b="b" t="t" l="l"/>
            <a:pathLst>
              <a:path h="2882348" w="11787152">
                <a:moveTo>
                  <a:pt x="0" y="0"/>
                </a:moveTo>
                <a:lnTo>
                  <a:pt x="11787152" y="0"/>
                </a:lnTo>
                <a:lnTo>
                  <a:pt x="11787152" y="2882348"/>
                </a:lnTo>
                <a:lnTo>
                  <a:pt x="0" y="2882348"/>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223405" r="0" b="0"/>
            </a:stretch>
          </a:blipFill>
        </p:spPr>
      </p:sp>
      <p:sp>
        <p:nvSpPr>
          <p:cNvPr name="Freeform 5" id="5"/>
          <p:cNvSpPr/>
          <p:nvPr/>
        </p:nvSpPr>
        <p:spPr>
          <a:xfrm flipH="false" flipV="false" rot="0">
            <a:off x="440267" y="2322218"/>
            <a:ext cx="11787152" cy="7058386"/>
          </a:xfrm>
          <a:custGeom>
            <a:avLst/>
            <a:gdLst/>
            <a:ahLst/>
            <a:cxnLst/>
            <a:rect r="r" b="b" t="t" l="l"/>
            <a:pathLst>
              <a:path h="7058386" w="11787152">
                <a:moveTo>
                  <a:pt x="0" y="0"/>
                </a:moveTo>
                <a:lnTo>
                  <a:pt x="11787152" y="0"/>
                </a:lnTo>
                <a:lnTo>
                  <a:pt x="11787152" y="7058385"/>
                </a:lnTo>
                <a:lnTo>
                  <a:pt x="0" y="7058385"/>
                </a:lnTo>
                <a:lnTo>
                  <a:pt x="0" y="0"/>
                </a:lnTo>
                <a:close/>
              </a:path>
            </a:pathLst>
          </a:custGeom>
          <a:blipFill>
            <a:blip r:embed="rId7"/>
            <a:stretch>
              <a:fillRect l="0" t="-245" r="-6036" b="-245"/>
            </a:stretch>
          </a:blipFill>
        </p:spPr>
      </p:sp>
      <p:sp>
        <p:nvSpPr>
          <p:cNvPr name="TextBox 6" id="6"/>
          <p:cNvSpPr txBox="true"/>
          <p:nvPr/>
        </p:nvSpPr>
        <p:spPr>
          <a:xfrm rot="0">
            <a:off x="2823290" y="1028700"/>
            <a:ext cx="11822239" cy="790575"/>
          </a:xfrm>
          <a:prstGeom prst="rect">
            <a:avLst/>
          </a:prstGeom>
        </p:spPr>
        <p:txBody>
          <a:bodyPr anchor="t" rtlCol="false" tIns="0" lIns="0" bIns="0" rIns="0">
            <a:spAutoFit/>
          </a:bodyPr>
          <a:lstStyle/>
          <a:p>
            <a:pPr algn="ctr">
              <a:lnSpc>
                <a:spcPts val="6239"/>
              </a:lnSpc>
            </a:pPr>
            <a:r>
              <a:rPr lang="en-US" sz="5199" b="true">
                <a:solidFill>
                  <a:srgbClr val="000000"/>
                </a:solidFill>
                <a:latin typeface="Canva Sans Medium"/>
                <a:ea typeface="Canva Sans Medium"/>
                <a:cs typeface="Canva Sans Medium"/>
                <a:sym typeface="Canva Sans Medium"/>
              </a:rPr>
              <a:t>Deposits and Loans by Occupation</a:t>
            </a:r>
          </a:p>
        </p:txBody>
      </p:sp>
      <p:sp>
        <p:nvSpPr>
          <p:cNvPr name="TextBox 7" id="7"/>
          <p:cNvSpPr txBox="true"/>
          <p:nvPr/>
        </p:nvSpPr>
        <p:spPr>
          <a:xfrm rot="0">
            <a:off x="12600952" y="2246018"/>
            <a:ext cx="4427113" cy="7136765"/>
          </a:xfrm>
          <a:prstGeom prst="rect">
            <a:avLst/>
          </a:prstGeom>
        </p:spPr>
        <p:txBody>
          <a:bodyPr anchor="t" rtlCol="false" tIns="0" lIns="0" bIns="0" rIns="0">
            <a:spAutoFit/>
          </a:bodyPr>
          <a:lstStyle/>
          <a:p>
            <a:pPr algn="ctr">
              <a:lnSpc>
                <a:spcPts val="3565"/>
              </a:lnSpc>
            </a:pPr>
            <a:r>
              <a:rPr lang="en-US" b="true" sz="2300" spc="23">
                <a:solidFill>
                  <a:srgbClr val="000000"/>
                </a:solidFill>
                <a:latin typeface="Canva Sans Bold"/>
                <a:ea typeface="Canva Sans Bold"/>
                <a:cs typeface="Canva Sans Bold"/>
                <a:sym typeface="Canva Sans Bold"/>
              </a:rPr>
              <a:t>Insight:</a:t>
            </a:r>
          </a:p>
          <a:p>
            <a:pPr algn="ctr">
              <a:lnSpc>
                <a:spcPts val="3565"/>
              </a:lnSpc>
              <a:spcBef>
                <a:spcPct val="0"/>
              </a:spcBef>
            </a:pPr>
            <a:r>
              <a:rPr lang="en-US" sz="2300" spc="23">
                <a:solidFill>
                  <a:srgbClr val="000000"/>
                </a:solidFill>
                <a:latin typeface="Canva Sans"/>
                <a:ea typeface="Canva Sans"/>
                <a:cs typeface="Canva Sans"/>
                <a:sym typeface="Canva Sans"/>
              </a:rPr>
              <a:t> A clear </a:t>
            </a:r>
            <a:r>
              <a:rPr lang="en-US" sz="2300" spc="23">
                <a:solidFill>
                  <a:srgbClr val="000000"/>
                </a:solidFill>
                <a:latin typeface="Canva Sans"/>
                <a:ea typeface="Canva Sans"/>
                <a:cs typeface="Canva Sans"/>
                <a:sym typeface="Canva Sans"/>
              </a:rPr>
              <a:t>occupational trend emerges in total deposits and loan amounts. Professions like engineers, and IT professionals show higher deposit volumes, while business owners exhibit higher loan usage. This implies that financial products and marketing strategies could be optimized by targeting occupations with high financial activity, customizing offerings to suit their typical banking behavior.</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FF0F5"/>
        </a:solidFill>
      </p:bgPr>
    </p:bg>
    <p:spTree>
      <p:nvGrpSpPr>
        <p:cNvPr id="1" name=""/>
        <p:cNvGrpSpPr/>
        <p:nvPr/>
      </p:nvGrpSpPr>
      <p:grpSpPr>
        <a:xfrm>
          <a:off x="0" y="0"/>
          <a:ext cx="0" cy="0"/>
          <a:chOff x="0" y="0"/>
          <a:chExt cx="0" cy="0"/>
        </a:xfrm>
      </p:grpSpPr>
      <p:sp>
        <p:nvSpPr>
          <p:cNvPr name="TextBox 2" id="2"/>
          <p:cNvSpPr txBox="true"/>
          <p:nvPr/>
        </p:nvSpPr>
        <p:spPr>
          <a:xfrm rot="0">
            <a:off x="4235500" y="520483"/>
            <a:ext cx="11044413" cy="638175"/>
          </a:xfrm>
          <a:prstGeom prst="rect">
            <a:avLst/>
          </a:prstGeom>
        </p:spPr>
        <p:txBody>
          <a:bodyPr anchor="t" rtlCol="false" tIns="0" lIns="0" bIns="0" rIns="0">
            <a:spAutoFit/>
          </a:bodyPr>
          <a:lstStyle/>
          <a:p>
            <a:pPr algn="ctr">
              <a:lnSpc>
                <a:spcPts val="5040"/>
              </a:lnSpc>
            </a:pPr>
            <a:r>
              <a:rPr lang="en-US" sz="4200" b="true">
                <a:solidFill>
                  <a:srgbClr val="000000"/>
                </a:solidFill>
                <a:latin typeface="Canva Sans Medium"/>
                <a:ea typeface="Canva Sans Medium"/>
                <a:cs typeface="Canva Sans Medium"/>
                <a:sym typeface="Canva Sans Medium"/>
              </a:rPr>
              <a:t>Business Problems / Questions Addressed</a:t>
            </a:r>
          </a:p>
        </p:txBody>
      </p:sp>
      <p:sp>
        <p:nvSpPr>
          <p:cNvPr name="TextBox 3" id="3"/>
          <p:cNvSpPr txBox="true"/>
          <p:nvPr/>
        </p:nvSpPr>
        <p:spPr>
          <a:xfrm rot="0">
            <a:off x="610236" y="933450"/>
            <a:ext cx="16533572" cy="8980805"/>
          </a:xfrm>
          <a:prstGeom prst="rect">
            <a:avLst/>
          </a:prstGeom>
        </p:spPr>
        <p:txBody>
          <a:bodyPr anchor="t" rtlCol="false" tIns="0" lIns="0" bIns="0" rIns="0">
            <a:spAutoFit/>
          </a:bodyPr>
          <a:lstStyle/>
          <a:p>
            <a:pPr algn="just">
              <a:lnSpc>
                <a:spcPts val="4029"/>
              </a:lnSpc>
              <a:spcBef>
                <a:spcPct val="0"/>
              </a:spcBef>
            </a:pPr>
          </a:p>
          <a:p>
            <a:pPr algn="just">
              <a:lnSpc>
                <a:spcPts val="3874"/>
              </a:lnSpc>
              <a:spcBef>
                <a:spcPct val="0"/>
              </a:spcBef>
            </a:pPr>
            <a:r>
              <a:rPr lang="en-US" sz="2499" spc="24">
                <a:solidFill>
                  <a:srgbClr val="000000"/>
                </a:solidFill>
                <a:latin typeface="Canva Sans"/>
                <a:ea typeface="Canva Sans"/>
                <a:cs typeface="Canva Sans"/>
                <a:sym typeface="Canva Sans"/>
              </a:rPr>
              <a:t>In this report, we’re diving into client insights to help the bank make smarter, data-driven decisions. Here’s what we’re looking to find out:</a:t>
            </a:r>
          </a:p>
          <a:p>
            <a:pPr algn="just">
              <a:lnSpc>
                <a:spcPts val="3874"/>
              </a:lnSpc>
              <a:spcBef>
                <a:spcPct val="0"/>
              </a:spcBef>
            </a:pPr>
          </a:p>
          <a:p>
            <a:pPr algn="just" marL="539749" indent="-269875" lvl="1">
              <a:lnSpc>
                <a:spcPts val="3874"/>
              </a:lnSpc>
              <a:spcBef>
                <a:spcPct val="0"/>
              </a:spcBef>
              <a:buAutoNum type="arabicPeriod" startAt="1"/>
            </a:pPr>
            <a:r>
              <a:rPr lang="en-US" sz="2499" spc="24" u="sng">
                <a:solidFill>
                  <a:srgbClr val="000000"/>
                </a:solidFill>
                <a:latin typeface="Canva Sans"/>
                <a:ea typeface="Canva Sans"/>
                <a:cs typeface="Canva Sans"/>
                <a:sym typeface="Canva Sans"/>
              </a:rPr>
              <a:t>How are our customers spread across different loyalty categories?</a:t>
            </a:r>
          </a:p>
          <a:p>
            <a:pPr algn="just">
              <a:lnSpc>
                <a:spcPts val="3565"/>
              </a:lnSpc>
              <a:spcBef>
                <a:spcPct val="0"/>
              </a:spcBef>
            </a:pPr>
            <a:r>
              <a:rPr lang="en-US" sz="2300" spc="23">
                <a:solidFill>
                  <a:srgbClr val="000000"/>
                </a:solidFill>
                <a:latin typeface="Canva Sans"/>
                <a:ea typeface="Canva Sans"/>
                <a:cs typeface="Canva Sans"/>
                <a:sym typeface="Canva Sans"/>
              </a:rPr>
              <a:t> → This helps us see how engaged our clients are and where we might need to work on boosting loyalty.</a:t>
            </a:r>
          </a:p>
          <a:p>
            <a:pPr algn="just">
              <a:lnSpc>
                <a:spcPts val="3874"/>
              </a:lnSpc>
              <a:spcBef>
                <a:spcPct val="0"/>
              </a:spcBef>
            </a:pPr>
            <a:r>
              <a:rPr lang="en-US" sz="2499" spc="24">
                <a:solidFill>
                  <a:srgbClr val="000000"/>
                </a:solidFill>
                <a:latin typeface="Canva Sans"/>
                <a:ea typeface="Canva Sans"/>
                <a:cs typeface="Canva Sans"/>
                <a:sym typeface="Canva Sans"/>
              </a:rPr>
              <a:t>  2</a:t>
            </a:r>
            <a:r>
              <a:rPr lang="en-US" sz="2499" spc="24" u="sng">
                <a:solidFill>
                  <a:srgbClr val="000000"/>
                </a:solidFill>
                <a:latin typeface="Canva Sans"/>
                <a:ea typeface="Canva Sans"/>
                <a:cs typeface="Canva Sans"/>
                <a:sym typeface="Canva Sans"/>
              </a:rPr>
              <a:t>.What’s the risk profile of our customers, and how does it connect to their property ownership?</a:t>
            </a:r>
          </a:p>
          <a:p>
            <a:pPr algn="just">
              <a:lnSpc>
                <a:spcPts val="3565"/>
              </a:lnSpc>
              <a:spcBef>
                <a:spcPct val="0"/>
              </a:spcBef>
            </a:pPr>
            <a:r>
              <a:rPr lang="en-US" sz="2300" spc="23">
                <a:solidFill>
                  <a:srgbClr val="000000"/>
                </a:solidFill>
                <a:latin typeface="Canva Sans"/>
                <a:ea typeface="Canva Sans"/>
                <a:cs typeface="Canva Sans"/>
                <a:sym typeface="Canva Sans"/>
              </a:rPr>
              <a:t>→ By understanding this, we can offer better financial advice and products that fit their comfort with risk.</a:t>
            </a:r>
          </a:p>
          <a:p>
            <a:pPr algn="just">
              <a:lnSpc>
                <a:spcPts val="3874"/>
              </a:lnSpc>
              <a:spcBef>
                <a:spcPct val="0"/>
              </a:spcBef>
            </a:pPr>
            <a:r>
              <a:rPr lang="en-US" sz="2499" spc="24">
                <a:solidFill>
                  <a:srgbClr val="000000"/>
                </a:solidFill>
                <a:latin typeface="Canva Sans"/>
                <a:ea typeface="Canva Sans"/>
                <a:cs typeface="Canva Sans"/>
                <a:sym typeface="Canva Sans"/>
              </a:rPr>
              <a:t>  3.</a:t>
            </a:r>
            <a:r>
              <a:rPr lang="en-US" sz="2499" spc="24" u="sng">
                <a:solidFill>
                  <a:srgbClr val="000000"/>
                </a:solidFill>
                <a:latin typeface="Canva Sans"/>
                <a:ea typeface="Canva Sans"/>
                <a:cs typeface="Canva Sans"/>
                <a:sym typeface="Canva Sans"/>
              </a:rPr>
              <a:t>Which occupations are bringing in the most deposits and taking out the most loans?</a:t>
            </a:r>
          </a:p>
          <a:p>
            <a:pPr algn="just">
              <a:lnSpc>
                <a:spcPts val="3565"/>
              </a:lnSpc>
              <a:spcBef>
                <a:spcPct val="0"/>
              </a:spcBef>
            </a:pPr>
            <a:r>
              <a:rPr lang="en-US" sz="2300" spc="23">
                <a:solidFill>
                  <a:srgbClr val="000000"/>
                </a:solidFill>
                <a:latin typeface="Canva Sans"/>
                <a:ea typeface="Canva Sans"/>
                <a:cs typeface="Canva Sans"/>
                <a:sym typeface="Canva Sans"/>
              </a:rPr>
              <a:t> → Spotting these trends lets us fine-tune our marketing and financial products for different professional groups.</a:t>
            </a:r>
          </a:p>
          <a:p>
            <a:pPr algn="just">
              <a:lnSpc>
                <a:spcPts val="3874"/>
              </a:lnSpc>
              <a:spcBef>
                <a:spcPct val="0"/>
              </a:spcBef>
            </a:pPr>
            <a:r>
              <a:rPr lang="en-US" sz="2499" spc="24">
                <a:solidFill>
                  <a:srgbClr val="000000"/>
                </a:solidFill>
                <a:latin typeface="Canva Sans"/>
                <a:ea typeface="Canva Sans"/>
                <a:cs typeface="Canva Sans"/>
                <a:sym typeface="Canva Sans"/>
              </a:rPr>
              <a:t>  4.</a:t>
            </a:r>
            <a:r>
              <a:rPr lang="en-US" sz="2499" spc="24" u="sng">
                <a:solidFill>
                  <a:srgbClr val="000000"/>
                </a:solidFill>
                <a:latin typeface="Canva Sans"/>
                <a:ea typeface="Canva Sans"/>
                <a:cs typeface="Canva Sans"/>
                <a:sym typeface="Canva Sans"/>
              </a:rPr>
              <a:t>What do our key financial numbers look like — like average income, total deposits, and deposit-loan ratios?</a:t>
            </a:r>
          </a:p>
          <a:p>
            <a:pPr algn="just">
              <a:lnSpc>
                <a:spcPts val="3565"/>
              </a:lnSpc>
              <a:spcBef>
                <a:spcPct val="0"/>
              </a:spcBef>
            </a:pPr>
            <a:r>
              <a:rPr lang="en-US" sz="2300" spc="23">
                <a:solidFill>
                  <a:srgbClr val="000000"/>
                </a:solidFill>
                <a:latin typeface="Canva Sans"/>
                <a:ea typeface="Canva Sans"/>
                <a:cs typeface="Canva Sans"/>
                <a:sym typeface="Canva Sans"/>
              </a:rPr>
              <a:t> → These KPIs help us track overall financial performance and customer activity.</a:t>
            </a:r>
          </a:p>
          <a:p>
            <a:pPr algn="just">
              <a:lnSpc>
                <a:spcPts val="3874"/>
              </a:lnSpc>
              <a:spcBef>
                <a:spcPct val="0"/>
              </a:spcBef>
            </a:pPr>
            <a:r>
              <a:rPr lang="en-US" sz="2499" spc="24">
                <a:solidFill>
                  <a:srgbClr val="000000"/>
                </a:solidFill>
                <a:latin typeface="Canva Sans"/>
                <a:ea typeface="Canva Sans"/>
                <a:cs typeface="Canva Sans"/>
                <a:sym typeface="Canva Sans"/>
              </a:rPr>
              <a:t>   5.</a:t>
            </a:r>
            <a:r>
              <a:rPr lang="en-US" sz="2499" spc="24" u="sng">
                <a:solidFill>
                  <a:srgbClr val="000000"/>
                </a:solidFill>
                <a:latin typeface="Canva Sans"/>
                <a:ea typeface="Canva Sans"/>
                <a:cs typeface="Canva Sans"/>
                <a:sym typeface="Canva Sans"/>
              </a:rPr>
              <a:t>Who are our high-value clients based on their deposits and deposit-loan ratios?</a:t>
            </a:r>
          </a:p>
          <a:p>
            <a:pPr algn="just">
              <a:lnSpc>
                <a:spcPts val="3565"/>
              </a:lnSpc>
              <a:spcBef>
                <a:spcPct val="0"/>
              </a:spcBef>
            </a:pPr>
            <a:r>
              <a:rPr lang="en-US" sz="2300" spc="23">
                <a:solidFill>
                  <a:srgbClr val="000000"/>
                </a:solidFill>
                <a:latin typeface="Canva Sans"/>
                <a:ea typeface="Canva Sans"/>
                <a:cs typeface="Canva Sans"/>
                <a:sym typeface="Canva Sans"/>
              </a:rPr>
              <a:t> → Identifying them means we can offer premium services and personalized financial solutions to the right people.</a:t>
            </a:r>
          </a:p>
          <a:p>
            <a:pPr algn="just">
              <a:lnSpc>
                <a:spcPts val="3874"/>
              </a:lnSpc>
              <a:spcBef>
                <a:spcPct val="0"/>
              </a:spcBef>
            </a:pPr>
            <a:r>
              <a:rPr lang="en-US" sz="2499" spc="24">
                <a:solidFill>
                  <a:srgbClr val="000000"/>
                </a:solidFill>
                <a:latin typeface="Canva Sans"/>
                <a:ea typeface="Canva Sans"/>
                <a:cs typeface="Canva Sans"/>
                <a:sym typeface="Canva Sans"/>
              </a:rPr>
              <a:t>  6.</a:t>
            </a:r>
            <a:r>
              <a:rPr lang="en-US" sz="2499" spc="24" u="sng">
                <a:solidFill>
                  <a:srgbClr val="000000"/>
                </a:solidFill>
                <a:latin typeface="Canva Sans"/>
                <a:ea typeface="Canva Sans"/>
                <a:cs typeface="Canva Sans"/>
                <a:sym typeface="Canva Sans"/>
              </a:rPr>
              <a:t>How do factors like gender, occupation, and loyalty level affect banking behavior?</a:t>
            </a:r>
          </a:p>
          <a:p>
            <a:pPr algn="just">
              <a:lnSpc>
                <a:spcPts val="3565"/>
              </a:lnSpc>
              <a:spcBef>
                <a:spcPct val="0"/>
              </a:spcBef>
            </a:pPr>
            <a:r>
              <a:rPr lang="en-US" sz="2300" spc="23">
                <a:solidFill>
                  <a:srgbClr val="000000"/>
                </a:solidFill>
                <a:latin typeface="Canva Sans"/>
                <a:ea typeface="Canva Sans"/>
                <a:cs typeface="Canva Sans"/>
                <a:sym typeface="Canva Sans"/>
              </a:rPr>
              <a:t> → This insight allows us to design more personalized, targeted campaigns and services for different customer   segments</a:t>
            </a:r>
          </a:p>
          <a:p>
            <a:pPr algn="just">
              <a:lnSpc>
                <a:spcPts val="402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6F5"/>
        </a:solidFill>
      </p:bgPr>
    </p:bg>
    <p:spTree>
      <p:nvGrpSpPr>
        <p:cNvPr id="1" name=""/>
        <p:cNvGrpSpPr/>
        <p:nvPr/>
      </p:nvGrpSpPr>
      <p:grpSpPr>
        <a:xfrm>
          <a:off x="0" y="0"/>
          <a:ext cx="0" cy="0"/>
          <a:chOff x="0" y="0"/>
          <a:chExt cx="0" cy="0"/>
        </a:xfrm>
      </p:grpSpPr>
      <p:sp>
        <p:nvSpPr>
          <p:cNvPr name="TextBox 2" id="2"/>
          <p:cNvSpPr txBox="true"/>
          <p:nvPr/>
        </p:nvSpPr>
        <p:spPr>
          <a:xfrm rot="0">
            <a:off x="761299" y="3994150"/>
            <a:ext cx="16744950" cy="2670175"/>
          </a:xfrm>
          <a:prstGeom prst="rect">
            <a:avLst/>
          </a:prstGeom>
        </p:spPr>
        <p:txBody>
          <a:bodyPr anchor="t" rtlCol="false" tIns="0" lIns="0" bIns="0" rIns="0">
            <a:spAutoFit/>
          </a:bodyPr>
          <a:lstStyle/>
          <a:p>
            <a:pPr algn="ctr" marL="0" indent="0" lvl="0">
              <a:lnSpc>
                <a:spcPts val="20000"/>
              </a:lnSpc>
            </a:pPr>
            <a:r>
              <a:rPr lang="en-US" b="true" sz="20000" u="none">
                <a:solidFill>
                  <a:srgbClr val="00578B"/>
                </a:solidFill>
                <a:latin typeface="Open Sans Bold"/>
                <a:ea typeface="Open Sans Bold"/>
                <a:cs typeface="Open Sans Bold"/>
                <a:sym typeface="Open Sans Bold"/>
              </a:rPr>
              <a:t>Thank you!</a:t>
            </a:r>
          </a:p>
        </p:txBody>
      </p:sp>
      <p:sp>
        <p:nvSpPr>
          <p:cNvPr name="Freeform 3" id="3"/>
          <p:cNvSpPr/>
          <p:nvPr/>
        </p:nvSpPr>
        <p:spPr>
          <a:xfrm flipH="false" flipV="false" rot="-5400000">
            <a:off x="15763226" y="8878995"/>
            <a:ext cx="1629465" cy="1897484"/>
          </a:xfrm>
          <a:custGeom>
            <a:avLst/>
            <a:gdLst/>
            <a:ahLst/>
            <a:cxnLst/>
            <a:rect r="r" b="b" t="t" l="l"/>
            <a:pathLst>
              <a:path h="1897484" w="1629465">
                <a:moveTo>
                  <a:pt x="0" y="0"/>
                </a:moveTo>
                <a:lnTo>
                  <a:pt x="1629465" y="0"/>
                </a:lnTo>
                <a:lnTo>
                  <a:pt x="1629465" y="1897485"/>
                </a:lnTo>
                <a:lnTo>
                  <a:pt x="0" y="1897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895309" y="-489480"/>
            <a:ext cx="1629465" cy="1897484"/>
          </a:xfrm>
          <a:custGeom>
            <a:avLst/>
            <a:gdLst/>
            <a:ahLst/>
            <a:cxnLst/>
            <a:rect r="r" b="b" t="t" l="l"/>
            <a:pathLst>
              <a:path h="1897484" w="1629465">
                <a:moveTo>
                  <a:pt x="0" y="0"/>
                </a:moveTo>
                <a:lnTo>
                  <a:pt x="1629465" y="0"/>
                </a:lnTo>
                <a:lnTo>
                  <a:pt x="1629465" y="1897485"/>
                </a:lnTo>
                <a:lnTo>
                  <a:pt x="0" y="1897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475267" y="4143086"/>
            <a:ext cx="7493703" cy="856024"/>
            <a:chOff x="0" y="0"/>
            <a:chExt cx="1973650" cy="225455"/>
          </a:xfrm>
        </p:grpSpPr>
        <p:sp>
          <p:nvSpPr>
            <p:cNvPr name="Freeform 4" id="4"/>
            <p:cNvSpPr/>
            <p:nvPr/>
          </p:nvSpPr>
          <p:spPr>
            <a:xfrm flipH="false" flipV="false" rot="0">
              <a:off x="0" y="0"/>
              <a:ext cx="1973650" cy="225455"/>
            </a:xfrm>
            <a:custGeom>
              <a:avLst/>
              <a:gdLst/>
              <a:ahLst/>
              <a:cxnLst/>
              <a:rect r="r" b="b" t="t" l="l"/>
              <a:pathLst>
                <a:path h="225455" w="1973650">
                  <a:moveTo>
                    <a:pt x="13431" y="0"/>
                  </a:moveTo>
                  <a:lnTo>
                    <a:pt x="1960220" y="0"/>
                  </a:lnTo>
                  <a:cubicBezTo>
                    <a:pt x="1963782" y="0"/>
                    <a:pt x="1967198" y="1415"/>
                    <a:pt x="1969717" y="3934"/>
                  </a:cubicBezTo>
                  <a:cubicBezTo>
                    <a:pt x="1972235" y="6452"/>
                    <a:pt x="1973650" y="9869"/>
                    <a:pt x="1973650" y="13431"/>
                  </a:cubicBezTo>
                  <a:lnTo>
                    <a:pt x="1973650" y="212024"/>
                  </a:lnTo>
                  <a:cubicBezTo>
                    <a:pt x="1973650" y="215586"/>
                    <a:pt x="1972235" y="219002"/>
                    <a:pt x="1969717" y="221521"/>
                  </a:cubicBezTo>
                  <a:cubicBezTo>
                    <a:pt x="1967198" y="224040"/>
                    <a:pt x="1963782" y="225455"/>
                    <a:pt x="1960220" y="225455"/>
                  </a:cubicBezTo>
                  <a:lnTo>
                    <a:pt x="13431" y="225455"/>
                  </a:lnTo>
                  <a:cubicBezTo>
                    <a:pt x="6013" y="225455"/>
                    <a:pt x="0" y="219442"/>
                    <a:pt x="0" y="212024"/>
                  </a:cubicBezTo>
                  <a:lnTo>
                    <a:pt x="0" y="13431"/>
                  </a:lnTo>
                  <a:cubicBezTo>
                    <a:pt x="0" y="6013"/>
                    <a:pt x="6013" y="0"/>
                    <a:pt x="13431" y="0"/>
                  </a:cubicBezTo>
                  <a:close/>
                </a:path>
              </a:pathLst>
            </a:custGeom>
            <a:solidFill>
              <a:srgbClr val="FFFFFF"/>
            </a:solidFill>
          </p:spPr>
        </p:sp>
        <p:sp>
          <p:nvSpPr>
            <p:cNvPr name="TextBox 5" id="5"/>
            <p:cNvSpPr txBox="true"/>
            <p:nvPr/>
          </p:nvSpPr>
          <p:spPr>
            <a:xfrm>
              <a:off x="0" y="-66675"/>
              <a:ext cx="1973650" cy="292130"/>
            </a:xfrm>
            <a:prstGeom prst="rect">
              <a:avLst/>
            </a:prstGeom>
          </p:spPr>
          <p:txBody>
            <a:bodyPr anchor="ctr" rtlCol="false" tIns="50800" lIns="50800" bIns="50800" rIns="50800"/>
            <a:lstStyle/>
            <a:p>
              <a:pPr algn="ctr">
                <a:lnSpc>
                  <a:spcPts val="3254"/>
                </a:lnSpc>
              </a:pPr>
            </a:p>
          </p:txBody>
        </p:sp>
      </p:grpSp>
      <p:grpSp>
        <p:nvGrpSpPr>
          <p:cNvPr name="Group 6" id="6"/>
          <p:cNvGrpSpPr/>
          <p:nvPr/>
        </p:nvGrpSpPr>
        <p:grpSpPr>
          <a:xfrm rot="0">
            <a:off x="1314450" y="5208660"/>
            <a:ext cx="7494067" cy="856024"/>
            <a:chOff x="0" y="0"/>
            <a:chExt cx="1973746" cy="225455"/>
          </a:xfrm>
        </p:grpSpPr>
        <p:sp>
          <p:nvSpPr>
            <p:cNvPr name="Freeform 7" id="7"/>
            <p:cNvSpPr/>
            <p:nvPr/>
          </p:nvSpPr>
          <p:spPr>
            <a:xfrm flipH="false" flipV="false" rot="0">
              <a:off x="0" y="0"/>
              <a:ext cx="1973746" cy="225455"/>
            </a:xfrm>
            <a:custGeom>
              <a:avLst/>
              <a:gdLst/>
              <a:ahLst/>
              <a:cxnLst/>
              <a:rect r="r" b="b" t="t" l="l"/>
              <a:pathLst>
                <a:path h="225455" w="1973746">
                  <a:moveTo>
                    <a:pt x="13430" y="0"/>
                  </a:moveTo>
                  <a:lnTo>
                    <a:pt x="1960316" y="0"/>
                  </a:lnTo>
                  <a:cubicBezTo>
                    <a:pt x="1963878" y="0"/>
                    <a:pt x="1967294" y="1415"/>
                    <a:pt x="1969813" y="3934"/>
                  </a:cubicBezTo>
                  <a:cubicBezTo>
                    <a:pt x="1972331" y="6452"/>
                    <a:pt x="1973746" y="9868"/>
                    <a:pt x="1973746" y="13430"/>
                  </a:cubicBezTo>
                  <a:lnTo>
                    <a:pt x="1973746" y="212025"/>
                  </a:lnTo>
                  <a:cubicBezTo>
                    <a:pt x="1973746" y="215587"/>
                    <a:pt x="1972331" y="219003"/>
                    <a:pt x="1969813" y="221521"/>
                  </a:cubicBezTo>
                  <a:cubicBezTo>
                    <a:pt x="1967294" y="224040"/>
                    <a:pt x="1963878" y="225455"/>
                    <a:pt x="1960316" y="225455"/>
                  </a:cubicBezTo>
                  <a:lnTo>
                    <a:pt x="13430" y="225455"/>
                  </a:lnTo>
                  <a:cubicBezTo>
                    <a:pt x="9868" y="225455"/>
                    <a:pt x="6452" y="224040"/>
                    <a:pt x="3934" y="221521"/>
                  </a:cubicBezTo>
                  <a:cubicBezTo>
                    <a:pt x="1415" y="219003"/>
                    <a:pt x="0" y="215587"/>
                    <a:pt x="0" y="212025"/>
                  </a:cubicBezTo>
                  <a:lnTo>
                    <a:pt x="0" y="13430"/>
                  </a:lnTo>
                  <a:cubicBezTo>
                    <a:pt x="0" y="9868"/>
                    <a:pt x="1415" y="6452"/>
                    <a:pt x="3934" y="3934"/>
                  </a:cubicBezTo>
                  <a:cubicBezTo>
                    <a:pt x="6452" y="1415"/>
                    <a:pt x="9868" y="0"/>
                    <a:pt x="13430" y="0"/>
                  </a:cubicBezTo>
                  <a:close/>
                </a:path>
              </a:pathLst>
            </a:custGeom>
            <a:solidFill>
              <a:srgbClr val="FFFFFF"/>
            </a:solidFill>
          </p:spPr>
        </p:sp>
        <p:sp>
          <p:nvSpPr>
            <p:cNvPr name="TextBox 8" id="8"/>
            <p:cNvSpPr txBox="true"/>
            <p:nvPr/>
          </p:nvSpPr>
          <p:spPr>
            <a:xfrm>
              <a:off x="0" y="-66675"/>
              <a:ext cx="1973746" cy="292130"/>
            </a:xfrm>
            <a:prstGeom prst="rect">
              <a:avLst/>
            </a:prstGeom>
          </p:spPr>
          <p:txBody>
            <a:bodyPr anchor="ctr" rtlCol="false" tIns="50800" lIns="50800" bIns="50800" rIns="50800"/>
            <a:lstStyle/>
            <a:p>
              <a:pPr algn="ctr">
                <a:lnSpc>
                  <a:spcPts val="3254"/>
                </a:lnSpc>
              </a:pPr>
            </a:p>
          </p:txBody>
        </p:sp>
      </p:grpSp>
      <p:grpSp>
        <p:nvGrpSpPr>
          <p:cNvPr name="Group 9" id="9"/>
          <p:cNvGrpSpPr/>
          <p:nvPr/>
        </p:nvGrpSpPr>
        <p:grpSpPr>
          <a:xfrm rot="0">
            <a:off x="9475267" y="5208660"/>
            <a:ext cx="7493703" cy="856024"/>
            <a:chOff x="0" y="0"/>
            <a:chExt cx="1973650" cy="225455"/>
          </a:xfrm>
        </p:grpSpPr>
        <p:sp>
          <p:nvSpPr>
            <p:cNvPr name="Freeform 10" id="10"/>
            <p:cNvSpPr/>
            <p:nvPr/>
          </p:nvSpPr>
          <p:spPr>
            <a:xfrm flipH="false" flipV="false" rot="0">
              <a:off x="0" y="0"/>
              <a:ext cx="1973650" cy="225455"/>
            </a:xfrm>
            <a:custGeom>
              <a:avLst/>
              <a:gdLst/>
              <a:ahLst/>
              <a:cxnLst/>
              <a:rect r="r" b="b" t="t" l="l"/>
              <a:pathLst>
                <a:path h="225455" w="1973650">
                  <a:moveTo>
                    <a:pt x="13431" y="0"/>
                  </a:moveTo>
                  <a:lnTo>
                    <a:pt x="1960220" y="0"/>
                  </a:lnTo>
                  <a:cubicBezTo>
                    <a:pt x="1963782" y="0"/>
                    <a:pt x="1967198" y="1415"/>
                    <a:pt x="1969717" y="3934"/>
                  </a:cubicBezTo>
                  <a:cubicBezTo>
                    <a:pt x="1972235" y="6452"/>
                    <a:pt x="1973650" y="9869"/>
                    <a:pt x="1973650" y="13431"/>
                  </a:cubicBezTo>
                  <a:lnTo>
                    <a:pt x="1973650" y="212024"/>
                  </a:lnTo>
                  <a:cubicBezTo>
                    <a:pt x="1973650" y="215586"/>
                    <a:pt x="1972235" y="219002"/>
                    <a:pt x="1969717" y="221521"/>
                  </a:cubicBezTo>
                  <a:cubicBezTo>
                    <a:pt x="1967198" y="224040"/>
                    <a:pt x="1963782" y="225455"/>
                    <a:pt x="1960220" y="225455"/>
                  </a:cubicBezTo>
                  <a:lnTo>
                    <a:pt x="13431" y="225455"/>
                  </a:lnTo>
                  <a:cubicBezTo>
                    <a:pt x="6013" y="225455"/>
                    <a:pt x="0" y="219442"/>
                    <a:pt x="0" y="212024"/>
                  </a:cubicBezTo>
                  <a:lnTo>
                    <a:pt x="0" y="13431"/>
                  </a:lnTo>
                  <a:cubicBezTo>
                    <a:pt x="0" y="6013"/>
                    <a:pt x="6013" y="0"/>
                    <a:pt x="13431" y="0"/>
                  </a:cubicBezTo>
                  <a:close/>
                </a:path>
              </a:pathLst>
            </a:custGeom>
            <a:solidFill>
              <a:srgbClr val="FFFFFF"/>
            </a:solidFill>
          </p:spPr>
        </p:sp>
        <p:sp>
          <p:nvSpPr>
            <p:cNvPr name="TextBox 11" id="11"/>
            <p:cNvSpPr txBox="true"/>
            <p:nvPr/>
          </p:nvSpPr>
          <p:spPr>
            <a:xfrm>
              <a:off x="0" y="-66675"/>
              <a:ext cx="1973650" cy="292130"/>
            </a:xfrm>
            <a:prstGeom prst="rect">
              <a:avLst/>
            </a:prstGeom>
          </p:spPr>
          <p:txBody>
            <a:bodyPr anchor="ctr" rtlCol="false" tIns="50800" lIns="50800" bIns="50800" rIns="50800"/>
            <a:lstStyle/>
            <a:p>
              <a:pPr algn="ctr">
                <a:lnSpc>
                  <a:spcPts val="3254"/>
                </a:lnSpc>
              </a:pPr>
            </a:p>
          </p:txBody>
        </p:sp>
      </p:grpSp>
      <p:grpSp>
        <p:nvGrpSpPr>
          <p:cNvPr name="Group 12" id="12"/>
          <p:cNvGrpSpPr/>
          <p:nvPr/>
        </p:nvGrpSpPr>
        <p:grpSpPr>
          <a:xfrm rot="0">
            <a:off x="1314450" y="6274235"/>
            <a:ext cx="7494067" cy="856024"/>
            <a:chOff x="0" y="0"/>
            <a:chExt cx="1973746" cy="225455"/>
          </a:xfrm>
        </p:grpSpPr>
        <p:sp>
          <p:nvSpPr>
            <p:cNvPr name="Freeform 13" id="13"/>
            <p:cNvSpPr/>
            <p:nvPr/>
          </p:nvSpPr>
          <p:spPr>
            <a:xfrm flipH="false" flipV="false" rot="0">
              <a:off x="0" y="0"/>
              <a:ext cx="1973746" cy="225455"/>
            </a:xfrm>
            <a:custGeom>
              <a:avLst/>
              <a:gdLst/>
              <a:ahLst/>
              <a:cxnLst/>
              <a:rect r="r" b="b" t="t" l="l"/>
              <a:pathLst>
                <a:path h="225455" w="1973746">
                  <a:moveTo>
                    <a:pt x="13430" y="0"/>
                  </a:moveTo>
                  <a:lnTo>
                    <a:pt x="1960316" y="0"/>
                  </a:lnTo>
                  <a:cubicBezTo>
                    <a:pt x="1963878" y="0"/>
                    <a:pt x="1967294" y="1415"/>
                    <a:pt x="1969813" y="3934"/>
                  </a:cubicBezTo>
                  <a:cubicBezTo>
                    <a:pt x="1972331" y="6452"/>
                    <a:pt x="1973746" y="9868"/>
                    <a:pt x="1973746" y="13430"/>
                  </a:cubicBezTo>
                  <a:lnTo>
                    <a:pt x="1973746" y="212025"/>
                  </a:lnTo>
                  <a:cubicBezTo>
                    <a:pt x="1973746" y="215587"/>
                    <a:pt x="1972331" y="219003"/>
                    <a:pt x="1969813" y="221521"/>
                  </a:cubicBezTo>
                  <a:cubicBezTo>
                    <a:pt x="1967294" y="224040"/>
                    <a:pt x="1963878" y="225455"/>
                    <a:pt x="1960316" y="225455"/>
                  </a:cubicBezTo>
                  <a:lnTo>
                    <a:pt x="13430" y="225455"/>
                  </a:lnTo>
                  <a:cubicBezTo>
                    <a:pt x="9868" y="225455"/>
                    <a:pt x="6452" y="224040"/>
                    <a:pt x="3934" y="221521"/>
                  </a:cubicBezTo>
                  <a:cubicBezTo>
                    <a:pt x="1415" y="219003"/>
                    <a:pt x="0" y="215587"/>
                    <a:pt x="0" y="212025"/>
                  </a:cubicBezTo>
                  <a:lnTo>
                    <a:pt x="0" y="13430"/>
                  </a:lnTo>
                  <a:cubicBezTo>
                    <a:pt x="0" y="9868"/>
                    <a:pt x="1415" y="6452"/>
                    <a:pt x="3934" y="3934"/>
                  </a:cubicBezTo>
                  <a:cubicBezTo>
                    <a:pt x="6452" y="1415"/>
                    <a:pt x="9868" y="0"/>
                    <a:pt x="13430" y="0"/>
                  </a:cubicBezTo>
                  <a:close/>
                </a:path>
              </a:pathLst>
            </a:custGeom>
            <a:solidFill>
              <a:srgbClr val="FFFFFF"/>
            </a:solidFill>
          </p:spPr>
        </p:sp>
        <p:sp>
          <p:nvSpPr>
            <p:cNvPr name="TextBox 14" id="14"/>
            <p:cNvSpPr txBox="true"/>
            <p:nvPr/>
          </p:nvSpPr>
          <p:spPr>
            <a:xfrm>
              <a:off x="0" y="-66675"/>
              <a:ext cx="1973746" cy="292130"/>
            </a:xfrm>
            <a:prstGeom prst="rect">
              <a:avLst/>
            </a:prstGeom>
          </p:spPr>
          <p:txBody>
            <a:bodyPr anchor="ctr" rtlCol="false" tIns="50800" lIns="50800" bIns="50800" rIns="50800"/>
            <a:lstStyle/>
            <a:p>
              <a:pPr algn="ctr">
                <a:lnSpc>
                  <a:spcPts val="3254"/>
                </a:lnSpc>
              </a:pPr>
            </a:p>
          </p:txBody>
        </p:sp>
      </p:grpSp>
      <p:grpSp>
        <p:nvGrpSpPr>
          <p:cNvPr name="Group 15" id="15"/>
          <p:cNvGrpSpPr/>
          <p:nvPr/>
        </p:nvGrpSpPr>
        <p:grpSpPr>
          <a:xfrm rot="0">
            <a:off x="9475267" y="6274235"/>
            <a:ext cx="7493703" cy="856024"/>
            <a:chOff x="0" y="0"/>
            <a:chExt cx="1973650" cy="225455"/>
          </a:xfrm>
        </p:grpSpPr>
        <p:sp>
          <p:nvSpPr>
            <p:cNvPr name="Freeform 16" id="16"/>
            <p:cNvSpPr/>
            <p:nvPr/>
          </p:nvSpPr>
          <p:spPr>
            <a:xfrm flipH="false" flipV="false" rot="0">
              <a:off x="0" y="0"/>
              <a:ext cx="1973650" cy="225455"/>
            </a:xfrm>
            <a:custGeom>
              <a:avLst/>
              <a:gdLst/>
              <a:ahLst/>
              <a:cxnLst/>
              <a:rect r="r" b="b" t="t" l="l"/>
              <a:pathLst>
                <a:path h="225455" w="1973650">
                  <a:moveTo>
                    <a:pt x="13431" y="0"/>
                  </a:moveTo>
                  <a:lnTo>
                    <a:pt x="1960220" y="0"/>
                  </a:lnTo>
                  <a:cubicBezTo>
                    <a:pt x="1963782" y="0"/>
                    <a:pt x="1967198" y="1415"/>
                    <a:pt x="1969717" y="3934"/>
                  </a:cubicBezTo>
                  <a:cubicBezTo>
                    <a:pt x="1972235" y="6452"/>
                    <a:pt x="1973650" y="9869"/>
                    <a:pt x="1973650" y="13431"/>
                  </a:cubicBezTo>
                  <a:lnTo>
                    <a:pt x="1973650" y="212024"/>
                  </a:lnTo>
                  <a:cubicBezTo>
                    <a:pt x="1973650" y="215586"/>
                    <a:pt x="1972235" y="219002"/>
                    <a:pt x="1969717" y="221521"/>
                  </a:cubicBezTo>
                  <a:cubicBezTo>
                    <a:pt x="1967198" y="224040"/>
                    <a:pt x="1963782" y="225455"/>
                    <a:pt x="1960220" y="225455"/>
                  </a:cubicBezTo>
                  <a:lnTo>
                    <a:pt x="13431" y="225455"/>
                  </a:lnTo>
                  <a:cubicBezTo>
                    <a:pt x="6013" y="225455"/>
                    <a:pt x="0" y="219442"/>
                    <a:pt x="0" y="212024"/>
                  </a:cubicBezTo>
                  <a:lnTo>
                    <a:pt x="0" y="13431"/>
                  </a:lnTo>
                  <a:cubicBezTo>
                    <a:pt x="0" y="6013"/>
                    <a:pt x="6013" y="0"/>
                    <a:pt x="13431" y="0"/>
                  </a:cubicBezTo>
                  <a:close/>
                </a:path>
              </a:pathLst>
            </a:custGeom>
            <a:solidFill>
              <a:srgbClr val="FFFFFF"/>
            </a:solidFill>
          </p:spPr>
        </p:sp>
        <p:sp>
          <p:nvSpPr>
            <p:cNvPr name="TextBox 17" id="17"/>
            <p:cNvSpPr txBox="true"/>
            <p:nvPr/>
          </p:nvSpPr>
          <p:spPr>
            <a:xfrm>
              <a:off x="0" y="-66675"/>
              <a:ext cx="1973650" cy="292130"/>
            </a:xfrm>
            <a:prstGeom prst="rect">
              <a:avLst/>
            </a:prstGeom>
          </p:spPr>
          <p:txBody>
            <a:bodyPr anchor="ctr" rtlCol="false" tIns="50800" lIns="50800" bIns="50800" rIns="50800"/>
            <a:lstStyle/>
            <a:p>
              <a:pPr algn="ctr">
                <a:lnSpc>
                  <a:spcPts val="3254"/>
                </a:lnSpc>
              </a:pPr>
            </a:p>
          </p:txBody>
        </p:sp>
      </p:grpSp>
      <p:grpSp>
        <p:nvGrpSpPr>
          <p:cNvPr name="Group 18" id="18"/>
          <p:cNvGrpSpPr/>
          <p:nvPr/>
        </p:nvGrpSpPr>
        <p:grpSpPr>
          <a:xfrm rot="0">
            <a:off x="1314450" y="7339809"/>
            <a:ext cx="7494067" cy="856024"/>
            <a:chOff x="0" y="0"/>
            <a:chExt cx="1973746" cy="225455"/>
          </a:xfrm>
        </p:grpSpPr>
        <p:sp>
          <p:nvSpPr>
            <p:cNvPr name="Freeform 19" id="19"/>
            <p:cNvSpPr/>
            <p:nvPr/>
          </p:nvSpPr>
          <p:spPr>
            <a:xfrm flipH="false" flipV="false" rot="0">
              <a:off x="0" y="0"/>
              <a:ext cx="1973746" cy="225455"/>
            </a:xfrm>
            <a:custGeom>
              <a:avLst/>
              <a:gdLst/>
              <a:ahLst/>
              <a:cxnLst/>
              <a:rect r="r" b="b" t="t" l="l"/>
              <a:pathLst>
                <a:path h="225455" w="1973746">
                  <a:moveTo>
                    <a:pt x="13430" y="0"/>
                  </a:moveTo>
                  <a:lnTo>
                    <a:pt x="1960316" y="0"/>
                  </a:lnTo>
                  <a:cubicBezTo>
                    <a:pt x="1963878" y="0"/>
                    <a:pt x="1967294" y="1415"/>
                    <a:pt x="1969813" y="3934"/>
                  </a:cubicBezTo>
                  <a:cubicBezTo>
                    <a:pt x="1972331" y="6452"/>
                    <a:pt x="1973746" y="9868"/>
                    <a:pt x="1973746" y="13430"/>
                  </a:cubicBezTo>
                  <a:lnTo>
                    <a:pt x="1973746" y="212025"/>
                  </a:lnTo>
                  <a:cubicBezTo>
                    <a:pt x="1973746" y="215587"/>
                    <a:pt x="1972331" y="219003"/>
                    <a:pt x="1969813" y="221521"/>
                  </a:cubicBezTo>
                  <a:cubicBezTo>
                    <a:pt x="1967294" y="224040"/>
                    <a:pt x="1963878" y="225455"/>
                    <a:pt x="1960316" y="225455"/>
                  </a:cubicBezTo>
                  <a:lnTo>
                    <a:pt x="13430" y="225455"/>
                  </a:lnTo>
                  <a:cubicBezTo>
                    <a:pt x="9868" y="225455"/>
                    <a:pt x="6452" y="224040"/>
                    <a:pt x="3934" y="221521"/>
                  </a:cubicBezTo>
                  <a:cubicBezTo>
                    <a:pt x="1415" y="219003"/>
                    <a:pt x="0" y="215587"/>
                    <a:pt x="0" y="212025"/>
                  </a:cubicBezTo>
                  <a:lnTo>
                    <a:pt x="0" y="13430"/>
                  </a:lnTo>
                  <a:cubicBezTo>
                    <a:pt x="0" y="9868"/>
                    <a:pt x="1415" y="6452"/>
                    <a:pt x="3934" y="3934"/>
                  </a:cubicBezTo>
                  <a:cubicBezTo>
                    <a:pt x="6452" y="1415"/>
                    <a:pt x="9868" y="0"/>
                    <a:pt x="13430" y="0"/>
                  </a:cubicBezTo>
                  <a:close/>
                </a:path>
              </a:pathLst>
            </a:custGeom>
            <a:solidFill>
              <a:srgbClr val="FFFFFF"/>
            </a:solidFill>
          </p:spPr>
        </p:sp>
        <p:sp>
          <p:nvSpPr>
            <p:cNvPr name="TextBox 20" id="20"/>
            <p:cNvSpPr txBox="true"/>
            <p:nvPr/>
          </p:nvSpPr>
          <p:spPr>
            <a:xfrm>
              <a:off x="0" y="-66675"/>
              <a:ext cx="1973746" cy="292130"/>
            </a:xfrm>
            <a:prstGeom prst="rect">
              <a:avLst/>
            </a:prstGeom>
          </p:spPr>
          <p:txBody>
            <a:bodyPr anchor="ctr" rtlCol="false" tIns="50800" lIns="50800" bIns="50800" rIns="50800"/>
            <a:lstStyle/>
            <a:p>
              <a:pPr algn="ctr">
                <a:lnSpc>
                  <a:spcPts val="3254"/>
                </a:lnSpc>
              </a:pPr>
            </a:p>
          </p:txBody>
        </p:sp>
      </p:grpSp>
      <p:grpSp>
        <p:nvGrpSpPr>
          <p:cNvPr name="Group 21" id="21"/>
          <p:cNvGrpSpPr/>
          <p:nvPr/>
        </p:nvGrpSpPr>
        <p:grpSpPr>
          <a:xfrm rot="0">
            <a:off x="9475267" y="7339809"/>
            <a:ext cx="7493703" cy="856024"/>
            <a:chOff x="0" y="0"/>
            <a:chExt cx="1973650" cy="225455"/>
          </a:xfrm>
        </p:grpSpPr>
        <p:sp>
          <p:nvSpPr>
            <p:cNvPr name="Freeform 22" id="22"/>
            <p:cNvSpPr/>
            <p:nvPr/>
          </p:nvSpPr>
          <p:spPr>
            <a:xfrm flipH="false" flipV="false" rot="0">
              <a:off x="0" y="0"/>
              <a:ext cx="1973650" cy="225455"/>
            </a:xfrm>
            <a:custGeom>
              <a:avLst/>
              <a:gdLst/>
              <a:ahLst/>
              <a:cxnLst/>
              <a:rect r="r" b="b" t="t" l="l"/>
              <a:pathLst>
                <a:path h="225455" w="1973650">
                  <a:moveTo>
                    <a:pt x="13431" y="0"/>
                  </a:moveTo>
                  <a:lnTo>
                    <a:pt x="1960220" y="0"/>
                  </a:lnTo>
                  <a:cubicBezTo>
                    <a:pt x="1963782" y="0"/>
                    <a:pt x="1967198" y="1415"/>
                    <a:pt x="1969717" y="3934"/>
                  </a:cubicBezTo>
                  <a:cubicBezTo>
                    <a:pt x="1972235" y="6452"/>
                    <a:pt x="1973650" y="9869"/>
                    <a:pt x="1973650" y="13431"/>
                  </a:cubicBezTo>
                  <a:lnTo>
                    <a:pt x="1973650" y="212024"/>
                  </a:lnTo>
                  <a:cubicBezTo>
                    <a:pt x="1973650" y="215586"/>
                    <a:pt x="1972235" y="219002"/>
                    <a:pt x="1969717" y="221521"/>
                  </a:cubicBezTo>
                  <a:cubicBezTo>
                    <a:pt x="1967198" y="224040"/>
                    <a:pt x="1963782" y="225455"/>
                    <a:pt x="1960220" y="225455"/>
                  </a:cubicBezTo>
                  <a:lnTo>
                    <a:pt x="13431" y="225455"/>
                  </a:lnTo>
                  <a:cubicBezTo>
                    <a:pt x="6013" y="225455"/>
                    <a:pt x="0" y="219442"/>
                    <a:pt x="0" y="212024"/>
                  </a:cubicBezTo>
                  <a:lnTo>
                    <a:pt x="0" y="13431"/>
                  </a:lnTo>
                  <a:cubicBezTo>
                    <a:pt x="0" y="6013"/>
                    <a:pt x="6013" y="0"/>
                    <a:pt x="13431" y="0"/>
                  </a:cubicBezTo>
                  <a:close/>
                </a:path>
              </a:pathLst>
            </a:custGeom>
            <a:solidFill>
              <a:srgbClr val="FFFFFF"/>
            </a:solidFill>
          </p:spPr>
        </p:sp>
        <p:sp>
          <p:nvSpPr>
            <p:cNvPr name="TextBox 23" id="23"/>
            <p:cNvSpPr txBox="true"/>
            <p:nvPr/>
          </p:nvSpPr>
          <p:spPr>
            <a:xfrm>
              <a:off x="0" y="-66675"/>
              <a:ext cx="1973650" cy="292130"/>
            </a:xfrm>
            <a:prstGeom prst="rect">
              <a:avLst/>
            </a:prstGeom>
          </p:spPr>
          <p:txBody>
            <a:bodyPr anchor="ctr" rtlCol="false" tIns="50800" lIns="50800" bIns="50800" rIns="50800"/>
            <a:lstStyle/>
            <a:p>
              <a:pPr algn="ctr">
                <a:lnSpc>
                  <a:spcPts val="3254"/>
                </a:lnSpc>
              </a:pPr>
            </a:p>
          </p:txBody>
        </p:sp>
      </p:grpSp>
      <p:grpSp>
        <p:nvGrpSpPr>
          <p:cNvPr name="Group 24" id="24"/>
          <p:cNvGrpSpPr/>
          <p:nvPr/>
        </p:nvGrpSpPr>
        <p:grpSpPr>
          <a:xfrm rot="0">
            <a:off x="1314450" y="8402276"/>
            <a:ext cx="7494067" cy="856024"/>
            <a:chOff x="0" y="0"/>
            <a:chExt cx="1973746" cy="225455"/>
          </a:xfrm>
        </p:grpSpPr>
        <p:sp>
          <p:nvSpPr>
            <p:cNvPr name="Freeform 25" id="25"/>
            <p:cNvSpPr/>
            <p:nvPr/>
          </p:nvSpPr>
          <p:spPr>
            <a:xfrm flipH="false" flipV="false" rot="0">
              <a:off x="0" y="0"/>
              <a:ext cx="1973746" cy="225455"/>
            </a:xfrm>
            <a:custGeom>
              <a:avLst/>
              <a:gdLst/>
              <a:ahLst/>
              <a:cxnLst/>
              <a:rect r="r" b="b" t="t" l="l"/>
              <a:pathLst>
                <a:path h="225455" w="1973746">
                  <a:moveTo>
                    <a:pt x="13430" y="0"/>
                  </a:moveTo>
                  <a:lnTo>
                    <a:pt x="1960316" y="0"/>
                  </a:lnTo>
                  <a:cubicBezTo>
                    <a:pt x="1963878" y="0"/>
                    <a:pt x="1967294" y="1415"/>
                    <a:pt x="1969813" y="3934"/>
                  </a:cubicBezTo>
                  <a:cubicBezTo>
                    <a:pt x="1972331" y="6452"/>
                    <a:pt x="1973746" y="9868"/>
                    <a:pt x="1973746" y="13430"/>
                  </a:cubicBezTo>
                  <a:lnTo>
                    <a:pt x="1973746" y="212025"/>
                  </a:lnTo>
                  <a:cubicBezTo>
                    <a:pt x="1973746" y="215587"/>
                    <a:pt x="1972331" y="219003"/>
                    <a:pt x="1969813" y="221521"/>
                  </a:cubicBezTo>
                  <a:cubicBezTo>
                    <a:pt x="1967294" y="224040"/>
                    <a:pt x="1963878" y="225455"/>
                    <a:pt x="1960316" y="225455"/>
                  </a:cubicBezTo>
                  <a:lnTo>
                    <a:pt x="13430" y="225455"/>
                  </a:lnTo>
                  <a:cubicBezTo>
                    <a:pt x="9868" y="225455"/>
                    <a:pt x="6452" y="224040"/>
                    <a:pt x="3934" y="221521"/>
                  </a:cubicBezTo>
                  <a:cubicBezTo>
                    <a:pt x="1415" y="219003"/>
                    <a:pt x="0" y="215587"/>
                    <a:pt x="0" y="212025"/>
                  </a:cubicBezTo>
                  <a:lnTo>
                    <a:pt x="0" y="13430"/>
                  </a:lnTo>
                  <a:cubicBezTo>
                    <a:pt x="0" y="9868"/>
                    <a:pt x="1415" y="6452"/>
                    <a:pt x="3934" y="3934"/>
                  </a:cubicBezTo>
                  <a:cubicBezTo>
                    <a:pt x="6452" y="1415"/>
                    <a:pt x="9868" y="0"/>
                    <a:pt x="13430" y="0"/>
                  </a:cubicBezTo>
                  <a:close/>
                </a:path>
              </a:pathLst>
            </a:custGeom>
            <a:solidFill>
              <a:srgbClr val="FFFFFF"/>
            </a:solidFill>
          </p:spPr>
        </p:sp>
        <p:sp>
          <p:nvSpPr>
            <p:cNvPr name="TextBox 26" id="26"/>
            <p:cNvSpPr txBox="true"/>
            <p:nvPr/>
          </p:nvSpPr>
          <p:spPr>
            <a:xfrm>
              <a:off x="0" y="-66675"/>
              <a:ext cx="1973746" cy="292130"/>
            </a:xfrm>
            <a:prstGeom prst="rect">
              <a:avLst/>
            </a:prstGeom>
          </p:spPr>
          <p:txBody>
            <a:bodyPr anchor="ctr" rtlCol="false" tIns="50800" lIns="50800" bIns="50800" rIns="50800"/>
            <a:lstStyle/>
            <a:p>
              <a:pPr algn="ctr">
                <a:lnSpc>
                  <a:spcPts val="3254"/>
                </a:lnSpc>
              </a:pPr>
            </a:p>
          </p:txBody>
        </p:sp>
      </p:grpSp>
      <p:grpSp>
        <p:nvGrpSpPr>
          <p:cNvPr name="Group 27" id="27"/>
          <p:cNvGrpSpPr/>
          <p:nvPr/>
        </p:nvGrpSpPr>
        <p:grpSpPr>
          <a:xfrm rot="0">
            <a:off x="9475267" y="8402276"/>
            <a:ext cx="7493703" cy="856024"/>
            <a:chOff x="0" y="0"/>
            <a:chExt cx="1973650" cy="225455"/>
          </a:xfrm>
        </p:grpSpPr>
        <p:sp>
          <p:nvSpPr>
            <p:cNvPr name="Freeform 28" id="28"/>
            <p:cNvSpPr/>
            <p:nvPr/>
          </p:nvSpPr>
          <p:spPr>
            <a:xfrm flipH="false" flipV="false" rot="0">
              <a:off x="0" y="0"/>
              <a:ext cx="1973650" cy="225455"/>
            </a:xfrm>
            <a:custGeom>
              <a:avLst/>
              <a:gdLst/>
              <a:ahLst/>
              <a:cxnLst/>
              <a:rect r="r" b="b" t="t" l="l"/>
              <a:pathLst>
                <a:path h="225455" w="1973650">
                  <a:moveTo>
                    <a:pt x="13431" y="0"/>
                  </a:moveTo>
                  <a:lnTo>
                    <a:pt x="1960220" y="0"/>
                  </a:lnTo>
                  <a:cubicBezTo>
                    <a:pt x="1963782" y="0"/>
                    <a:pt x="1967198" y="1415"/>
                    <a:pt x="1969717" y="3934"/>
                  </a:cubicBezTo>
                  <a:cubicBezTo>
                    <a:pt x="1972235" y="6452"/>
                    <a:pt x="1973650" y="9869"/>
                    <a:pt x="1973650" y="13431"/>
                  </a:cubicBezTo>
                  <a:lnTo>
                    <a:pt x="1973650" y="212024"/>
                  </a:lnTo>
                  <a:cubicBezTo>
                    <a:pt x="1973650" y="215586"/>
                    <a:pt x="1972235" y="219002"/>
                    <a:pt x="1969717" y="221521"/>
                  </a:cubicBezTo>
                  <a:cubicBezTo>
                    <a:pt x="1967198" y="224040"/>
                    <a:pt x="1963782" y="225455"/>
                    <a:pt x="1960220" y="225455"/>
                  </a:cubicBezTo>
                  <a:lnTo>
                    <a:pt x="13431" y="225455"/>
                  </a:lnTo>
                  <a:cubicBezTo>
                    <a:pt x="6013" y="225455"/>
                    <a:pt x="0" y="219442"/>
                    <a:pt x="0" y="212024"/>
                  </a:cubicBezTo>
                  <a:lnTo>
                    <a:pt x="0" y="13431"/>
                  </a:lnTo>
                  <a:cubicBezTo>
                    <a:pt x="0" y="6013"/>
                    <a:pt x="6013" y="0"/>
                    <a:pt x="13431" y="0"/>
                  </a:cubicBezTo>
                  <a:close/>
                </a:path>
              </a:pathLst>
            </a:custGeom>
            <a:solidFill>
              <a:srgbClr val="FFFFFF"/>
            </a:solidFill>
          </p:spPr>
        </p:sp>
        <p:sp>
          <p:nvSpPr>
            <p:cNvPr name="TextBox 29" id="29"/>
            <p:cNvSpPr txBox="true"/>
            <p:nvPr/>
          </p:nvSpPr>
          <p:spPr>
            <a:xfrm>
              <a:off x="0" y="-66675"/>
              <a:ext cx="1973650" cy="292130"/>
            </a:xfrm>
            <a:prstGeom prst="rect">
              <a:avLst/>
            </a:prstGeom>
          </p:spPr>
          <p:txBody>
            <a:bodyPr anchor="ctr" rtlCol="false" tIns="50800" lIns="50800" bIns="50800" rIns="50800"/>
            <a:lstStyle/>
            <a:p>
              <a:pPr algn="ctr">
                <a:lnSpc>
                  <a:spcPts val="3254"/>
                </a:lnSpc>
              </a:pPr>
            </a:p>
          </p:txBody>
        </p:sp>
      </p:grpSp>
      <p:sp>
        <p:nvSpPr>
          <p:cNvPr name="Freeform 30" id="30"/>
          <p:cNvSpPr/>
          <p:nvPr/>
        </p:nvSpPr>
        <p:spPr>
          <a:xfrm flipH="false" flipV="false" rot="0">
            <a:off x="17339022" y="-18527"/>
            <a:ext cx="948978" cy="2094454"/>
          </a:xfrm>
          <a:custGeom>
            <a:avLst/>
            <a:gdLst/>
            <a:ahLst/>
            <a:cxnLst/>
            <a:rect r="r" b="b" t="t" l="l"/>
            <a:pathLst>
              <a:path h="2094454" w="948978">
                <a:moveTo>
                  <a:pt x="0" y="0"/>
                </a:moveTo>
                <a:lnTo>
                  <a:pt x="948978" y="0"/>
                </a:lnTo>
                <a:lnTo>
                  <a:pt x="948978" y="2094454"/>
                </a:lnTo>
                <a:lnTo>
                  <a:pt x="0" y="2094454"/>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111602" b="0"/>
            </a:stretch>
          </a:blipFill>
        </p:spPr>
      </p:sp>
      <p:sp>
        <p:nvSpPr>
          <p:cNvPr name="Freeform 31" id="31"/>
          <p:cNvSpPr/>
          <p:nvPr/>
        </p:nvSpPr>
        <p:spPr>
          <a:xfrm flipH="false" flipV="false" rot="0">
            <a:off x="4859373" y="801166"/>
            <a:ext cx="455067" cy="455067"/>
          </a:xfrm>
          <a:custGeom>
            <a:avLst/>
            <a:gdLst/>
            <a:ahLst/>
            <a:cxnLst/>
            <a:rect r="r" b="b" t="t" l="l"/>
            <a:pathLst>
              <a:path h="455067" w="455067">
                <a:moveTo>
                  <a:pt x="0" y="0"/>
                </a:moveTo>
                <a:lnTo>
                  <a:pt x="455067" y="0"/>
                </a:lnTo>
                <a:lnTo>
                  <a:pt x="455067" y="455068"/>
                </a:lnTo>
                <a:lnTo>
                  <a:pt x="0" y="455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0" y="9258300"/>
            <a:ext cx="936117" cy="1028700"/>
          </a:xfrm>
          <a:custGeom>
            <a:avLst/>
            <a:gdLst/>
            <a:ahLst/>
            <a:cxnLst/>
            <a:rect r="r" b="b" t="t" l="l"/>
            <a:pathLst>
              <a:path h="1028700" w="936117">
                <a:moveTo>
                  <a:pt x="0" y="0"/>
                </a:moveTo>
                <a:lnTo>
                  <a:pt x="936117" y="0"/>
                </a:lnTo>
                <a:lnTo>
                  <a:pt x="936117" y="1028700"/>
                </a:lnTo>
                <a:lnTo>
                  <a:pt x="0" y="10287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5400000">
            <a:off x="17275110" y="9231888"/>
            <a:ext cx="1129973" cy="980252"/>
          </a:xfrm>
          <a:custGeom>
            <a:avLst/>
            <a:gdLst/>
            <a:ahLst/>
            <a:cxnLst/>
            <a:rect r="r" b="b" t="t" l="l"/>
            <a:pathLst>
              <a:path h="980252" w="1129973">
                <a:moveTo>
                  <a:pt x="0" y="0"/>
                </a:moveTo>
                <a:lnTo>
                  <a:pt x="1129973" y="0"/>
                </a:lnTo>
                <a:lnTo>
                  <a:pt x="1129973" y="980251"/>
                </a:lnTo>
                <a:lnTo>
                  <a:pt x="0" y="9802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4" id="34"/>
          <p:cNvSpPr/>
          <p:nvPr/>
        </p:nvSpPr>
        <p:spPr>
          <a:xfrm flipH="false" flipV="false" rot="0">
            <a:off x="-2898040" y="-23452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5" id="35"/>
          <p:cNvSpPr txBox="true"/>
          <p:nvPr/>
        </p:nvSpPr>
        <p:spPr>
          <a:xfrm rot="0">
            <a:off x="4843314" y="1122855"/>
            <a:ext cx="8601371" cy="971550"/>
          </a:xfrm>
          <a:prstGeom prst="rect">
            <a:avLst/>
          </a:prstGeom>
        </p:spPr>
        <p:txBody>
          <a:bodyPr anchor="t" rtlCol="false" tIns="0" lIns="0" bIns="0" rIns="0">
            <a:spAutoFit/>
          </a:bodyPr>
          <a:lstStyle/>
          <a:p>
            <a:pPr algn="ctr">
              <a:lnSpc>
                <a:spcPts val="7679"/>
              </a:lnSpc>
            </a:pPr>
            <a:r>
              <a:rPr lang="en-US" sz="6399" b="true">
                <a:solidFill>
                  <a:srgbClr val="000000"/>
                </a:solidFill>
                <a:latin typeface="Canva Sans Bold"/>
                <a:ea typeface="Canva Sans Bold"/>
                <a:cs typeface="Canva Sans Bold"/>
                <a:sym typeface="Canva Sans Bold"/>
              </a:rPr>
              <a:t>Slides Overview</a:t>
            </a:r>
          </a:p>
        </p:txBody>
      </p:sp>
      <p:sp>
        <p:nvSpPr>
          <p:cNvPr name="TextBox 36" id="36"/>
          <p:cNvSpPr txBox="true"/>
          <p:nvPr/>
        </p:nvSpPr>
        <p:spPr>
          <a:xfrm rot="0">
            <a:off x="2845457" y="8610529"/>
            <a:ext cx="5147516" cy="421640"/>
          </a:xfrm>
          <a:prstGeom prst="rect">
            <a:avLst/>
          </a:prstGeom>
        </p:spPr>
        <p:txBody>
          <a:bodyPr anchor="t" rtlCol="false" tIns="0" lIns="0" bIns="0" rIns="0">
            <a:spAutoFit/>
          </a:bodyPr>
          <a:lstStyle/>
          <a:p>
            <a:pPr algn="l">
              <a:lnSpc>
                <a:spcPts val="3565"/>
              </a:lnSpc>
            </a:pPr>
            <a:r>
              <a:rPr lang="en-US" sz="2300" spc="23">
                <a:solidFill>
                  <a:srgbClr val="000000"/>
                </a:solidFill>
                <a:latin typeface="Canva Sans"/>
                <a:ea typeface="Canva Sans"/>
                <a:cs typeface="Canva Sans"/>
                <a:sym typeface="Canva Sans"/>
              </a:rPr>
              <a:t>Filters</a:t>
            </a:r>
          </a:p>
        </p:txBody>
      </p:sp>
      <p:sp>
        <p:nvSpPr>
          <p:cNvPr name="TextBox 37" id="37"/>
          <p:cNvSpPr txBox="true"/>
          <p:nvPr/>
        </p:nvSpPr>
        <p:spPr>
          <a:xfrm rot="0">
            <a:off x="9915525" y="4244683"/>
            <a:ext cx="621615" cy="499110"/>
          </a:xfrm>
          <a:prstGeom prst="rect">
            <a:avLst/>
          </a:prstGeom>
        </p:spPr>
        <p:txBody>
          <a:bodyPr anchor="t" rtlCol="false" tIns="0" lIns="0" bIns="0" rIns="0">
            <a:spAutoFit/>
          </a:bodyPr>
          <a:lstStyle/>
          <a:p>
            <a:pPr algn="l">
              <a:lnSpc>
                <a:spcPts val="4184"/>
              </a:lnSpc>
            </a:pPr>
            <a:r>
              <a:rPr lang="en-US" sz="2699" spc="26" b="true">
                <a:solidFill>
                  <a:srgbClr val="000000"/>
                </a:solidFill>
                <a:latin typeface="Canva Sans Bold"/>
                <a:ea typeface="Canva Sans Bold"/>
                <a:cs typeface="Canva Sans Bold"/>
                <a:sym typeface="Canva Sans Bold"/>
              </a:rPr>
              <a:t>07</a:t>
            </a:r>
          </a:p>
        </p:txBody>
      </p:sp>
      <p:sp>
        <p:nvSpPr>
          <p:cNvPr name="TextBox 38" id="38"/>
          <p:cNvSpPr txBox="true"/>
          <p:nvPr/>
        </p:nvSpPr>
        <p:spPr>
          <a:xfrm rot="0">
            <a:off x="1749376" y="5339492"/>
            <a:ext cx="621615" cy="499110"/>
          </a:xfrm>
          <a:prstGeom prst="rect">
            <a:avLst/>
          </a:prstGeom>
        </p:spPr>
        <p:txBody>
          <a:bodyPr anchor="t" rtlCol="false" tIns="0" lIns="0" bIns="0" rIns="0">
            <a:spAutoFit/>
          </a:bodyPr>
          <a:lstStyle/>
          <a:p>
            <a:pPr algn="l">
              <a:lnSpc>
                <a:spcPts val="4184"/>
              </a:lnSpc>
            </a:pPr>
            <a:r>
              <a:rPr lang="en-US" sz="2699" spc="26" b="true">
                <a:solidFill>
                  <a:srgbClr val="000000"/>
                </a:solidFill>
                <a:latin typeface="Canva Sans Bold"/>
                <a:ea typeface="Canva Sans Bold"/>
                <a:cs typeface="Canva Sans Bold"/>
                <a:sym typeface="Canva Sans Bold"/>
              </a:rPr>
              <a:t>03</a:t>
            </a:r>
          </a:p>
        </p:txBody>
      </p:sp>
      <p:sp>
        <p:nvSpPr>
          <p:cNvPr name="TextBox 39" id="39"/>
          <p:cNvSpPr txBox="true"/>
          <p:nvPr/>
        </p:nvSpPr>
        <p:spPr>
          <a:xfrm rot="0">
            <a:off x="9915525" y="5341046"/>
            <a:ext cx="621615" cy="499110"/>
          </a:xfrm>
          <a:prstGeom prst="rect">
            <a:avLst/>
          </a:prstGeom>
        </p:spPr>
        <p:txBody>
          <a:bodyPr anchor="t" rtlCol="false" tIns="0" lIns="0" bIns="0" rIns="0">
            <a:spAutoFit/>
          </a:bodyPr>
          <a:lstStyle/>
          <a:p>
            <a:pPr algn="l">
              <a:lnSpc>
                <a:spcPts val="4184"/>
              </a:lnSpc>
            </a:pPr>
            <a:r>
              <a:rPr lang="en-US" sz="2699" spc="26" b="true">
                <a:solidFill>
                  <a:srgbClr val="000000"/>
                </a:solidFill>
                <a:latin typeface="Canva Sans Bold"/>
                <a:ea typeface="Canva Sans Bold"/>
                <a:cs typeface="Canva Sans Bold"/>
                <a:sym typeface="Canva Sans Bold"/>
              </a:rPr>
              <a:t>08</a:t>
            </a:r>
          </a:p>
        </p:txBody>
      </p:sp>
      <p:sp>
        <p:nvSpPr>
          <p:cNvPr name="TextBox 40" id="40"/>
          <p:cNvSpPr txBox="true"/>
          <p:nvPr/>
        </p:nvSpPr>
        <p:spPr>
          <a:xfrm rot="0">
            <a:off x="11006274" y="4322154"/>
            <a:ext cx="5147516" cy="421640"/>
          </a:xfrm>
          <a:prstGeom prst="rect">
            <a:avLst/>
          </a:prstGeom>
        </p:spPr>
        <p:txBody>
          <a:bodyPr anchor="t" rtlCol="false" tIns="0" lIns="0" bIns="0" rIns="0">
            <a:spAutoFit/>
          </a:bodyPr>
          <a:lstStyle/>
          <a:p>
            <a:pPr algn="l">
              <a:lnSpc>
                <a:spcPts val="3565"/>
              </a:lnSpc>
            </a:pPr>
            <a:r>
              <a:rPr lang="en-US" sz="2300" spc="23">
                <a:solidFill>
                  <a:srgbClr val="000000"/>
                </a:solidFill>
                <a:latin typeface="Canva Sans"/>
                <a:ea typeface="Canva Sans"/>
                <a:cs typeface="Canva Sans"/>
                <a:sym typeface="Canva Sans"/>
              </a:rPr>
              <a:t>Customer Record Table</a:t>
            </a:r>
          </a:p>
        </p:txBody>
      </p:sp>
      <p:sp>
        <p:nvSpPr>
          <p:cNvPr name="TextBox 41" id="41"/>
          <p:cNvSpPr txBox="true"/>
          <p:nvPr/>
        </p:nvSpPr>
        <p:spPr>
          <a:xfrm rot="0">
            <a:off x="11006274" y="5387728"/>
            <a:ext cx="5147516" cy="421640"/>
          </a:xfrm>
          <a:prstGeom prst="rect">
            <a:avLst/>
          </a:prstGeom>
        </p:spPr>
        <p:txBody>
          <a:bodyPr anchor="t" rtlCol="false" tIns="0" lIns="0" bIns="0" rIns="0">
            <a:spAutoFit/>
          </a:bodyPr>
          <a:lstStyle/>
          <a:p>
            <a:pPr algn="l">
              <a:lnSpc>
                <a:spcPts val="3565"/>
              </a:lnSpc>
            </a:pPr>
            <a:r>
              <a:rPr lang="en-US" sz="2300" spc="23">
                <a:solidFill>
                  <a:srgbClr val="000000"/>
                </a:solidFill>
                <a:latin typeface="Canva Sans"/>
                <a:ea typeface="Canva Sans"/>
                <a:cs typeface="Canva Sans"/>
                <a:sym typeface="Canva Sans"/>
              </a:rPr>
              <a:t>Customers by Loyalty Categories</a:t>
            </a:r>
          </a:p>
        </p:txBody>
      </p:sp>
      <p:grpSp>
        <p:nvGrpSpPr>
          <p:cNvPr name="Group 42" id="42"/>
          <p:cNvGrpSpPr/>
          <p:nvPr/>
        </p:nvGrpSpPr>
        <p:grpSpPr>
          <a:xfrm rot="0">
            <a:off x="1314450" y="4143086"/>
            <a:ext cx="7494067" cy="856024"/>
            <a:chOff x="0" y="0"/>
            <a:chExt cx="1973746" cy="225455"/>
          </a:xfrm>
        </p:grpSpPr>
        <p:sp>
          <p:nvSpPr>
            <p:cNvPr name="Freeform 43" id="43"/>
            <p:cNvSpPr/>
            <p:nvPr/>
          </p:nvSpPr>
          <p:spPr>
            <a:xfrm flipH="false" flipV="false" rot="0">
              <a:off x="0" y="0"/>
              <a:ext cx="1973746" cy="225455"/>
            </a:xfrm>
            <a:custGeom>
              <a:avLst/>
              <a:gdLst/>
              <a:ahLst/>
              <a:cxnLst/>
              <a:rect r="r" b="b" t="t" l="l"/>
              <a:pathLst>
                <a:path h="225455" w="1973746">
                  <a:moveTo>
                    <a:pt x="13430" y="0"/>
                  </a:moveTo>
                  <a:lnTo>
                    <a:pt x="1960316" y="0"/>
                  </a:lnTo>
                  <a:cubicBezTo>
                    <a:pt x="1963878" y="0"/>
                    <a:pt x="1967294" y="1415"/>
                    <a:pt x="1969813" y="3934"/>
                  </a:cubicBezTo>
                  <a:cubicBezTo>
                    <a:pt x="1972331" y="6452"/>
                    <a:pt x="1973746" y="9868"/>
                    <a:pt x="1973746" y="13430"/>
                  </a:cubicBezTo>
                  <a:lnTo>
                    <a:pt x="1973746" y="212025"/>
                  </a:lnTo>
                  <a:cubicBezTo>
                    <a:pt x="1973746" y="215587"/>
                    <a:pt x="1972331" y="219003"/>
                    <a:pt x="1969813" y="221521"/>
                  </a:cubicBezTo>
                  <a:cubicBezTo>
                    <a:pt x="1967294" y="224040"/>
                    <a:pt x="1963878" y="225455"/>
                    <a:pt x="1960316" y="225455"/>
                  </a:cubicBezTo>
                  <a:lnTo>
                    <a:pt x="13430" y="225455"/>
                  </a:lnTo>
                  <a:cubicBezTo>
                    <a:pt x="9868" y="225455"/>
                    <a:pt x="6452" y="224040"/>
                    <a:pt x="3934" y="221521"/>
                  </a:cubicBezTo>
                  <a:cubicBezTo>
                    <a:pt x="1415" y="219003"/>
                    <a:pt x="0" y="215587"/>
                    <a:pt x="0" y="212025"/>
                  </a:cubicBezTo>
                  <a:lnTo>
                    <a:pt x="0" y="13430"/>
                  </a:lnTo>
                  <a:cubicBezTo>
                    <a:pt x="0" y="9868"/>
                    <a:pt x="1415" y="6452"/>
                    <a:pt x="3934" y="3934"/>
                  </a:cubicBezTo>
                  <a:cubicBezTo>
                    <a:pt x="6452" y="1415"/>
                    <a:pt x="9868" y="0"/>
                    <a:pt x="13430" y="0"/>
                  </a:cubicBezTo>
                  <a:close/>
                </a:path>
              </a:pathLst>
            </a:custGeom>
            <a:solidFill>
              <a:srgbClr val="FFFFFF"/>
            </a:solidFill>
          </p:spPr>
        </p:sp>
        <p:sp>
          <p:nvSpPr>
            <p:cNvPr name="TextBox 44" id="44"/>
            <p:cNvSpPr txBox="true"/>
            <p:nvPr/>
          </p:nvSpPr>
          <p:spPr>
            <a:xfrm>
              <a:off x="0" y="-66675"/>
              <a:ext cx="1973746" cy="292130"/>
            </a:xfrm>
            <a:prstGeom prst="rect">
              <a:avLst/>
            </a:prstGeom>
          </p:spPr>
          <p:txBody>
            <a:bodyPr anchor="ctr" rtlCol="false" tIns="50800" lIns="50800" bIns="50800" rIns="50800"/>
            <a:lstStyle/>
            <a:p>
              <a:pPr algn="ctr">
                <a:lnSpc>
                  <a:spcPts val="3254"/>
                </a:lnSpc>
              </a:pPr>
            </a:p>
          </p:txBody>
        </p:sp>
      </p:grpSp>
      <p:sp>
        <p:nvSpPr>
          <p:cNvPr name="TextBox 45" id="45"/>
          <p:cNvSpPr txBox="true"/>
          <p:nvPr/>
        </p:nvSpPr>
        <p:spPr>
          <a:xfrm rot="0">
            <a:off x="1749376" y="4273918"/>
            <a:ext cx="621615" cy="499110"/>
          </a:xfrm>
          <a:prstGeom prst="rect">
            <a:avLst/>
          </a:prstGeom>
        </p:spPr>
        <p:txBody>
          <a:bodyPr anchor="t" rtlCol="false" tIns="0" lIns="0" bIns="0" rIns="0">
            <a:spAutoFit/>
          </a:bodyPr>
          <a:lstStyle/>
          <a:p>
            <a:pPr algn="l">
              <a:lnSpc>
                <a:spcPts val="4184"/>
              </a:lnSpc>
            </a:pPr>
            <a:r>
              <a:rPr lang="en-US" sz="2699" spc="26" b="true">
                <a:solidFill>
                  <a:srgbClr val="000000"/>
                </a:solidFill>
                <a:latin typeface="Canva Sans Bold"/>
                <a:ea typeface="Canva Sans Bold"/>
                <a:cs typeface="Canva Sans Bold"/>
                <a:sym typeface="Canva Sans Bold"/>
              </a:rPr>
              <a:t>02</a:t>
            </a:r>
          </a:p>
        </p:txBody>
      </p:sp>
      <p:sp>
        <p:nvSpPr>
          <p:cNvPr name="TextBox 46" id="46"/>
          <p:cNvSpPr txBox="true"/>
          <p:nvPr/>
        </p:nvSpPr>
        <p:spPr>
          <a:xfrm rot="0">
            <a:off x="2845457" y="4352893"/>
            <a:ext cx="5147516" cy="421640"/>
          </a:xfrm>
          <a:prstGeom prst="rect">
            <a:avLst/>
          </a:prstGeom>
        </p:spPr>
        <p:txBody>
          <a:bodyPr anchor="t" rtlCol="false" tIns="0" lIns="0" bIns="0" rIns="0">
            <a:spAutoFit/>
          </a:bodyPr>
          <a:lstStyle/>
          <a:p>
            <a:pPr algn="l">
              <a:lnSpc>
                <a:spcPts val="3565"/>
              </a:lnSpc>
            </a:pPr>
            <a:r>
              <a:rPr lang="en-US" sz="2300" spc="23">
                <a:solidFill>
                  <a:srgbClr val="000000"/>
                </a:solidFill>
                <a:latin typeface="Canva Sans"/>
                <a:ea typeface="Canva Sans"/>
                <a:cs typeface="Canva Sans"/>
                <a:sym typeface="Canva Sans"/>
              </a:rPr>
              <a:t>Dataset </a:t>
            </a:r>
          </a:p>
        </p:txBody>
      </p:sp>
      <p:sp>
        <p:nvSpPr>
          <p:cNvPr name="TextBox 47" id="47"/>
          <p:cNvSpPr txBox="true"/>
          <p:nvPr/>
        </p:nvSpPr>
        <p:spPr>
          <a:xfrm rot="0">
            <a:off x="11006274" y="6453302"/>
            <a:ext cx="5147516" cy="421640"/>
          </a:xfrm>
          <a:prstGeom prst="rect">
            <a:avLst/>
          </a:prstGeom>
        </p:spPr>
        <p:txBody>
          <a:bodyPr anchor="t" rtlCol="false" tIns="0" lIns="0" bIns="0" rIns="0">
            <a:spAutoFit/>
          </a:bodyPr>
          <a:lstStyle/>
          <a:p>
            <a:pPr algn="l">
              <a:lnSpc>
                <a:spcPts val="3565"/>
              </a:lnSpc>
            </a:pPr>
            <a:r>
              <a:rPr lang="en-US" sz="2300" spc="23">
                <a:solidFill>
                  <a:srgbClr val="000000"/>
                </a:solidFill>
                <a:latin typeface="Canva Sans"/>
                <a:ea typeface="Canva Sans"/>
                <a:cs typeface="Canva Sans"/>
                <a:sym typeface="Canva Sans"/>
              </a:rPr>
              <a:t>Customers by Risk Weightage </a:t>
            </a:r>
          </a:p>
        </p:txBody>
      </p:sp>
      <p:sp>
        <p:nvSpPr>
          <p:cNvPr name="TextBox 48" id="48"/>
          <p:cNvSpPr txBox="true"/>
          <p:nvPr/>
        </p:nvSpPr>
        <p:spPr>
          <a:xfrm rot="0">
            <a:off x="2845457" y="7518876"/>
            <a:ext cx="5147516" cy="421640"/>
          </a:xfrm>
          <a:prstGeom prst="rect">
            <a:avLst/>
          </a:prstGeom>
        </p:spPr>
        <p:txBody>
          <a:bodyPr anchor="t" rtlCol="false" tIns="0" lIns="0" bIns="0" rIns="0">
            <a:spAutoFit/>
          </a:bodyPr>
          <a:lstStyle/>
          <a:p>
            <a:pPr algn="l">
              <a:lnSpc>
                <a:spcPts val="3565"/>
              </a:lnSpc>
            </a:pPr>
            <a:r>
              <a:rPr lang="en-US" sz="2300" spc="23">
                <a:solidFill>
                  <a:srgbClr val="000000"/>
                </a:solidFill>
                <a:latin typeface="Canva Sans"/>
                <a:ea typeface="Canva Sans"/>
                <a:cs typeface="Canva Sans"/>
                <a:sym typeface="Canva Sans"/>
              </a:rPr>
              <a:t>Key Performance Indicators</a:t>
            </a:r>
          </a:p>
        </p:txBody>
      </p:sp>
      <p:sp>
        <p:nvSpPr>
          <p:cNvPr name="TextBox 49" id="49"/>
          <p:cNvSpPr txBox="true"/>
          <p:nvPr/>
        </p:nvSpPr>
        <p:spPr>
          <a:xfrm rot="0">
            <a:off x="11006274" y="7518876"/>
            <a:ext cx="5147516" cy="421640"/>
          </a:xfrm>
          <a:prstGeom prst="rect">
            <a:avLst/>
          </a:prstGeom>
        </p:spPr>
        <p:txBody>
          <a:bodyPr anchor="t" rtlCol="false" tIns="0" lIns="0" bIns="0" rIns="0">
            <a:spAutoFit/>
          </a:bodyPr>
          <a:lstStyle/>
          <a:p>
            <a:pPr algn="l">
              <a:lnSpc>
                <a:spcPts val="3565"/>
              </a:lnSpc>
            </a:pPr>
            <a:r>
              <a:rPr lang="en-US" sz="2300" spc="23">
                <a:solidFill>
                  <a:srgbClr val="000000"/>
                </a:solidFill>
                <a:latin typeface="Canva Sans"/>
                <a:ea typeface="Canva Sans"/>
                <a:cs typeface="Canva Sans"/>
                <a:sym typeface="Canva Sans"/>
              </a:rPr>
              <a:t>Deposits and Loans by Occupation</a:t>
            </a:r>
          </a:p>
        </p:txBody>
      </p:sp>
      <p:sp>
        <p:nvSpPr>
          <p:cNvPr name="TextBox 50" id="50"/>
          <p:cNvSpPr txBox="true"/>
          <p:nvPr/>
        </p:nvSpPr>
        <p:spPr>
          <a:xfrm rot="0">
            <a:off x="10870928" y="8576833"/>
            <a:ext cx="5147516" cy="421640"/>
          </a:xfrm>
          <a:prstGeom prst="rect">
            <a:avLst/>
          </a:prstGeom>
        </p:spPr>
        <p:txBody>
          <a:bodyPr anchor="t" rtlCol="false" tIns="0" lIns="0" bIns="0" rIns="0">
            <a:spAutoFit/>
          </a:bodyPr>
          <a:lstStyle/>
          <a:p>
            <a:pPr algn="l">
              <a:lnSpc>
                <a:spcPts val="3565"/>
              </a:lnSpc>
            </a:pPr>
            <a:r>
              <a:rPr lang="en-US" sz="2300" spc="23">
                <a:solidFill>
                  <a:srgbClr val="000000"/>
                </a:solidFill>
                <a:latin typeface="Canva Sans"/>
                <a:ea typeface="Canva Sans"/>
                <a:cs typeface="Canva Sans"/>
                <a:sym typeface="Canva Sans"/>
              </a:rPr>
              <a:t> Questions Addressed</a:t>
            </a:r>
          </a:p>
        </p:txBody>
      </p:sp>
      <p:sp>
        <p:nvSpPr>
          <p:cNvPr name="TextBox 51" id="51"/>
          <p:cNvSpPr txBox="true"/>
          <p:nvPr/>
        </p:nvSpPr>
        <p:spPr>
          <a:xfrm rot="0">
            <a:off x="1749376" y="6405067"/>
            <a:ext cx="621615" cy="499110"/>
          </a:xfrm>
          <a:prstGeom prst="rect">
            <a:avLst/>
          </a:prstGeom>
        </p:spPr>
        <p:txBody>
          <a:bodyPr anchor="t" rtlCol="false" tIns="0" lIns="0" bIns="0" rIns="0">
            <a:spAutoFit/>
          </a:bodyPr>
          <a:lstStyle/>
          <a:p>
            <a:pPr algn="l">
              <a:lnSpc>
                <a:spcPts val="4184"/>
              </a:lnSpc>
            </a:pPr>
            <a:r>
              <a:rPr lang="en-US" sz="2699" spc="26" b="true">
                <a:solidFill>
                  <a:srgbClr val="000000"/>
                </a:solidFill>
                <a:latin typeface="Canva Sans Bold"/>
                <a:ea typeface="Canva Sans Bold"/>
                <a:cs typeface="Canva Sans Bold"/>
                <a:sym typeface="Canva Sans Bold"/>
              </a:rPr>
              <a:t>04</a:t>
            </a:r>
          </a:p>
        </p:txBody>
      </p:sp>
      <p:sp>
        <p:nvSpPr>
          <p:cNvPr name="TextBox 52" id="52"/>
          <p:cNvSpPr txBox="true"/>
          <p:nvPr/>
        </p:nvSpPr>
        <p:spPr>
          <a:xfrm rot="0">
            <a:off x="9915525" y="6406620"/>
            <a:ext cx="621615" cy="499110"/>
          </a:xfrm>
          <a:prstGeom prst="rect">
            <a:avLst/>
          </a:prstGeom>
        </p:spPr>
        <p:txBody>
          <a:bodyPr anchor="t" rtlCol="false" tIns="0" lIns="0" bIns="0" rIns="0">
            <a:spAutoFit/>
          </a:bodyPr>
          <a:lstStyle/>
          <a:p>
            <a:pPr algn="l">
              <a:lnSpc>
                <a:spcPts val="4184"/>
              </a:lnSpc>
            </a:pPr>
            <a:r>
              <a:rPr lang="en-US" sz="2699" spc="26" b="true">
                <a:solidFill>
                  <a:srgbClr val="000000"/>
                </a:solidFill>
                <a:latin typeface="Canva Sans Bold"/>
                <a:ea typeface="Canva Sans Bold"/>
                <a:cs typeface="Canva Sans Bold"/>
                <a:sym typeface="Canva Sans Bold"/>
              </a:rPr>
              <a:t>09</a:t>
            </a:r>
          </a:p>
        </p:txBody>
      </p:sp>
      <p:sp>
        <p:nvSpPr>
          <p:cNvPr name="TextBox 53" id="53"/>
          <p:cNvSpPr txBox="true"/>
          <p:nvPr/>
        </p:nvSpPr>
        <p:spPr>
          <a:xfrm rot="0">
            <a:off x="1749376" y="7473159"/>
            <a:ext cx="621615" cy="499110"/>
          </a:xfrm>
          <a:prstGeom prst="rect">
            <a:avLst/>
          </a:prstGeom>
        </p:spPr>
        <p:txBody>
          <a:bodyPr anchor="t" rtlCol="false" tIns="0" lIns="0" bIns="0" rIns="0">
            <a:spAutoFit/>
          </a:bodyPr>
          <a:lstStyle/>
          <a:p>
            <a:pPr algn="l">
              <a:lnSpc>
                <a:spcPts val="4184"/>
              </a:lnSpc>
            </a:pPr>
            <a:r>
              <a:rPr lang="en-US" sz="2699" spc="26" b="true">
                <a:solidFill>
                  <a:srgbClr val="000000"/>
                </a:solidFill>
                <a:latin typeface="Canva Sans Bold"/>
                <a:ea typeface="Canva Sans Bold"/>
                <a:cs typeface="Canva Sans Bold"/>
                <a:sym typeface="Canva Sans Bold"/>
              </a:rPr>
              <a:t>05</a:t>
            </a:r>
          </a:p>
        </p:txBody>
      </p:sp>
      <p:sp>
        <p:nvSpPr>
          <p:cNvPr name="TextBox 54" id="54"/>
          <p:cNvSpPr txBox="true"/>
          <p:nvPr/>
        </p:nvSpPr>
        <p:spPr>
          <a:xfrm rot="0">
            <a:off x="9915525" y="7474712"/>
            <a:ext cx="621615" cy="499110"/>
          </a:xfrm>
          <a:prstGeom prst="rect">
            <a:avLst/>
          </a:prstGeom>
        </p:spPr>
        <p:txBody>
          <a:bodyPr anchor="t" rtlCol="false" tIns="0" lIns="0" bIns="0" rIns="0">
            <a:spAutoFit/>
          </a:bodyPr>
          <a:lstStyle/>
          <a:p>
            <a:pPr algn="l">
              <a:lnSpc>
                <a:spcPts val="4184"/>
              </a:lnSpc>
            </a:pPr>
            <a:r>
              <a:rPr lang="en-US" sz="2699" spc="26" b="true">
                <a:solidFill>
                  <a:srgbClr val="000000"/>
                </a:solidFill>
                <a:latin typeface="Canva Sans Bold"/>
                <a:ea typeface="Canva Sans Bold"/>
                <a:cs typeface="Canva Sans Bold"/>
                <a:sym typeface="Canva Sans Bold"/>
              </a:rPr>
              <a:t>10</a:t>
            </a:r>
          </a:p>
        </p:txBody>
      </p:sp>
      <p:sp>
        <p:nvSpPr>
          <p:cNvPr name="TextBox 55" id="55"/>
          <p:cNvSpPr txBox="true"/>
          <p:nvPr/>
        </p:nvSpPr>
        <p:spPr>
          <a:xfrm rot="0">
            <a:off x="1749376" y="8533108"/>
            <a:ext cx="621615" cy="499110"/>
          </a:xfrm>
          <a:prstGeom prst="rect">
            <a:avLst/>
          </a:prstGeom>
        </p:spPr>
        <p:txBody>
          <a:bodyPr anchor="t" rtlCol="false" tIns="0" lIns="0" bIns="0" rIns="0">
            <a:spAutoFit/>
          </a:bodyPr>
          <a:lstStyle/>
          <a:p>
            <a:pPr algn="l">
              <a:lnSpc>
                <a:spcPts val="4184"/>
              </a:lnSpc>
            </a:pPr>
            <a:r>
              <a:rPr lang="en-US" sz="2699" spc="26" b="true">
                <a:solidFill>
                  <a:srgbClr val="000000"/>
                </a:solidFill>
                <a:latin typeface="Canva Sans Bold"/>
                <a:ea typeface="Canva Sans Bold"/>
                <a:cs typeface="Canva Sans Bold"/>
                <a:sym typeface="Canva Sans Bold"/>
              </a:rPr>
              <a:t>06</a:t>
            </a:r>
          </a:p>
        </p:txBody>
      </p:sp>
      <p:sp>
        <p:nvSpPr>
          <p:cNvPr name="TextBox 56" id="56"/>
          <p:cNvSpPr txBox="true"/>
          <p:nvPr/>
        </p:nvSpPr>
        <p:spPr>
          <a:xfrm rot="0">
            <a:off x="9915525" y="8534661"/>
            <a:ext cx="621615" cy="499110"/>
          </a:xfrm>
          <a:prstGeom prst="rect">
            <a:avLst/>
          </a:prstGeom>
        </p:spPr>
        <p:txBody>
          <a:bodyPr anchor="t" rtlCol="false" tIns="0" lIns="0" bIns="0" rIns="0">
            <a:spAutoFit/>
          </a:bodyPr>
          <a:lstStyle/>
          <a:p>
            <a:pPr algn="l">
              <a:lnSpc>
                <a:spcPts val="4184"/>
              </a:lnSpc>
            </a:pPr>
            <a:r>
              <a:rPr lang="en-US" sz="2699" spc="26" b="true">
                <a:solidFill>
                  <a:srgbClr val="000000"/>
                </a:solidFill>
                <a:latin typeface="Canva Sans Bold"/>
                <a:ea typeface="Canva Sans Bold"/>
                <a:cs typeface="Canva Sans Bold"/>
                <a:sym typeface="Canva Sans Bold"/>
              </a:rPr>
              <a:t>11</a:t>
            </a:r>
          </a:p>
        </p:txBody>
      </p:sp>
      <p:sp>
        <p:nvSpPr>
          <p:cNvPr name="TextBox 57" id="57"/>
          <p:cNvSpPr txBox="true"/>
          <p:nvPr/>
        </p:nvSpPr>
        <p:spPr>
          <a:xfrm rot="0">
            <a:off x="2845457" y="5418467"/>
            <a:ext cx="5147516" cy="421640"/>
          </a:xfrm>
          <a:prstGeom prst="rect">
            <a:avLst/>
          </a:prstGeom>
        </p:spPr>
        <p:txBody>
          <a:bodyPr anchor="t" rtlCol="false" tIns="0" lIns="0" bIns="0" rIns="0">
            <a:spAutoFit/>
          </a:bodyPr>
          <a:lstStyle/>
          <a:p>
            <a:pPr algn="l">
              <a:lnSpc>
                <a:spcPts val="3565"/>
              </a:lnSpc>
            </a:pPr>
            <a:r>
              <a:rPr lang="en-US" sz="2300" spc="23">
                <a:solidFill>
                  <a:srgbClr val="000000"/>
                </a:solidFill>
                <a:latin typeface="Canva Sans"/>
                <a:ea typeface="Canva Sans"/>
                <a:cs typeface="Canva Sans"/>
                <a:sym typeface="Canva Sans"/>
              </a:rPr>
              <a:t>Extract, Transform, Load</a:t>
            </a:r>
          </a:p>
        </p:txBody>
      </p:sp>
      <p:sp>
        <p:nvSpPr>
          <p:cNvPr name="TextBox 58" id="58"/>
          <p:cNvSpPr txBox="true"/>
          <p:nvPr/>
        </p:nvSpPr>
        <p:spPr>
          <a:xfrm rot="0">
            <a:off x="2845457" y="6453302"/>
            <a:ext cx="5147516" cy="421640"/>
          </a:xfrm>
          <a:prstGeom prst="rect">
            <a:avLst/>
          </a:prstGeom>
        </p:spPr>
        <p:txBody>
          <a:bodyPr anchor="t" rtlCol="false" tIns="0" lIns="0" bIns="0" rIns="0">
            <a:spAutoFit/>
          </a:bodyPr>
          <a:lstStyle/>
          <a:p>
            <a:pPr algn="l">
              <a:lnSpc>
                <a:spcPts val="3565"/>
              </a:lnSpc>
            </a:pPr>
            <a:r>
              <a:rPr lang="en-US" sz="2300" spc="23">
                <a:solidFill>
                  <a:srgbClr val="000000"/>
                </a:solidFill>
                <a:latin typeface="Canva Sans"/>
                <a:ea typeface="Canva Sans"/>
                <a:cs typeface="Canva Sans"/>
                <a:sym typeface="Canva Sans"/>
              </a:rPr>
              <a:t>Measures Added</a:t>
            </a:r>
          </a:p>
        </p:txBody>
      </p:sp>
      <p:grpSp>
        <p:nvGrpSpPr>
          <p:cNvPr name="Group 59" id="59"/>
          <p:cNvGrpSpPr/>
          <p:nvPr/>
        </p:nvGrpSpPr>
        <p:grpSpPr>
          <a:xfrm rot="0">
            <a:off x="5396966" y="3085154"/>
            <a:ext cx="7494067" cy="856024"/>
            <a:chOff x="0" y="0"/>
            <a:chExt cx="1973746" cy="225455"/>
          </a:xfrm>
        </p:grpSpPr>
        <p:sp>
          <p:nvSpPr>
            <p:cNvPr name="Freeform 60" id="60"/>
            <p:cNvSpPr/>
            <p:nvPr/>
          </p:nvSpPr>
          <p:spPr>
            <a:xfrm flipH="false" flipV="false" rot="0">
              <a:off x="0" y="0"/>
              <a:ext cx="1973746" cy="225455"/>
            </a:xfrm>
            <a:custGeom>
              <a:avLst/>
              <a:gdLst/>
              <a:ahLst/>
              <a:cxnLst/>
              <a:rect r="r" b="b" t="t" l="l"/>
              <a:pathLst>
                <a:path h="225455" w="1973746">
                  <a:moveTo>
                    <a:pt x="13430" y="0"/>
                  </a:moveTo>
                  <a:lnTo>
                    <a:pt x="1960316" y="0"/>
                  </a:lnTo>
                  <a:cubicBezTo>
                    <a:pt x="1963878" y="0"/>
                    <a:pt x="1967294" y="1415"/>
                    <a:pt x="1969813" y="3934"/>
                  </a:cubicBezTo>
                  <a:cubicBezTo>
                    <a:pt x="1972331" y="6452"/>
                    <a:pt x="1973746" y="9868"/>
                    <a:pt x="1973746" y="13430"/>
                  </a:cubicBezTo>
                  <a:lnTo>
                    <a:pt x="1973746" y="212025"/>
                  </a:lnTo>
                  <a:cubicBezTo>
                    <a:pt x="1973746" y="215587"/>
                    <a:pt x="1972331" y="219003"/>
                    <a:pt x="1969813" y="221521"/>
                  </a:cubicBezTo>
                  <a:cubicBezTo>
                    <a:pt x="1967294" y="224040"/>
                    <a:pt x="1963878" y="225455"/>
                    <a:pt x="1960316" y="225455"/>
                  </a:cubicBezTo>
                  <a:lnTo>
                    <a:pt x="13430" y="225455"/>
                  </a:lnTo>
                  <a:cubicBezTo>
                    <a:pt x="9868" y="225455"/>
                    <a:pt x="6452" y="224040"/>
                    <a:pt x="3934" y="221521"/>
                  </a:cubicBezTo>
                  <a:cubicBezTo>
                    <a:pt x="1415" y="219003"/>
                    <a:pt x="0" y="215587"/>
                    <a:pt x="0" y="212025"/>
                  </a:cubicBezTo>
                  <a:lnTo>
                    <a:pt x="0" y="13430"/>
                  </a:lnTo>
                  <a:cubicBezTo>
                    <a:pt x="0" y="9868"/>
                    <a:pt x="1415" y="6452"/>
                    <a:pt x="3934" y="3934"/>
                  </a:cubicBezTo>
                  <a:cubicBezTo>
                    <a:pt x="6452" y="1415"/>
                    <a:pt x="9868" y="0"/>
                    <a:pt x="13430" y="0"/>
                  </a:cubicBezTo>
                  <a:close/>
                </a:path>
              </a:pathLst>
            </a:custGeom>
            <a:solidFill>
              <a:srgbClr val="FFFFFF"/>
            </a:solidFill>
          </p:spPr>
        </p:sp>
        <p:sp>
          <p:nvSpPr>
            <p:cNvPr name="TextBox 61" id="61"/>
            <p:cNvSpPr txBox="true"/>
            <p:nvPr/>
          </p:nvSpPr>
          <p:spPr>
            <a:xfrm>
              <a:off x="0" y="-66675"/>
              <a:ext cx="1973746" cy="292130"/>
            </a:xfrm>
            <a:prstGeom prst="rect">
              <a:avLst/>
            </a:prstGeom>
          </p:spPr>
          <p:txBody>
            <a:bodyPr anchor="ctr" rtlCol="false" tIns="50800" lIns="50800" bIns="50800" rIns="50800"/>
            <a:lstStyle/>
            <a:p>
              <a:pPr algn="ctr">
                <a:lnSpc>
                  <a:spcPts val="3254"/>
                </a:lnSpc>
              </a:pPr>
            </a:p>
          </p:txBody>
        </p:sp>
      </p:grpSp>
      <p:sp>
        <p:nvSpPr>
          <p:cNvPr name="TextBox 62" id="62"/>
          <p:cNvSpPr txBox="true"/>
          <p:nvPr/>
        </p:nvSpPr>
        <p:spPr>
          <a:xfrm rot="0">
            <a:off x="5948627" y="3245196"/>
            <a:ext cx="621615" cy="499110"/>
          </a:xfrm>
          <a:prstGeom prst="rect">
            <a:avLst/>
          </a:prstGeom>
        </p:spPr>
        <p:txBody>
          <a:bodyPr anchor="t" rtlCol="false" tIns="0" lIns="0" bIns="0" rIns="0">
            <a:spAutoFit/>
          </a:bodyPr>
          <a:lstStyle/>
          <a:p>
            <a:pPr algn="l">
              <a:lnSpc>
                <a:spcPts val="4184"/>
              </a:lnSpc>
            </a:pPr>
            <a:r>
              <a:rPr lang="en-US" sz="2699" spc="26" b="true">
                <a:solidFill>
                  <a:srgbClr val="000000"/>
                </a:solidFill>
                <a:latin typeface="Canva Sans Bold"/>
                <a:ea typeface="Canva Sans Bold"/>
                <a:cs typeface="Canva Sans Bold"/>
                <a:sym typeface="Canva Sans Bold"/>
              </a:rPr>
              <a:t>01</a:t>
            </a:r>
          </a:p>
        </p:txBody>
      </p:sp>
      <p:sp>
        <p:nvSpPr>
          <p:cNvPr name="TextBox 63" id="63"/>
          <p:cNvSpPr txBox="true"/>
          <p:nvPr/>
        </p:nvSpPr>
        <p:spPr>
          <a:xfrm rot="0">
            <a:off x="6570242" y="3264246"/>
            <a:ext cx="5147516" cy="421640"/>
          </a:xfrm>
          <a:prstGeom prst="rect">
            <a:avLst/>
          </a:prstGeom>
        </p:spPr>
        <p:txBody>
          <a:bodyPr anchor="t" rtlCol="false" tIns="0" lIns="0" bIns="0" rIns="0">
            <a:spAutoFit/>
          </a:bodyPr>
          <a:lstStyle/>
          <a:p>
            <a:pPr algn="ctr">
              <a:lnSpc>
                <a:spcPts val="3565"/>
              </a:lnSpc>
            </a:pPr>
            <a:r>
              <a:rPr lang="en-US" sz="2300" spc="23">
                <a:solidFill>
                  <a:srgbClr val="000000"/>
                </a:solidFill>
                <a:latin typeface="Canva Sans"/>
                <a:ea typeface="Canva Sans"/>
                <a:cs typeface="Canva Sans"/>
                <a:sym typeface="Canva Sans"/>
              </a:rPr>
              <a:t>Dashboard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2568" y="8438345"/>
            <a:ext cx="1437329" cy="1848655"/>
          </a:xfrm>
          <a:custGeom>
            <a:avLst/>
            <a:gdLst/>
            <a:ahLst/>
            <a:cxnLst/>
            <a:rect r="r" b="b" t="t" l="l"/>
            <a:pathLst>
              <a:path h="1848655" w="1437329">
                <a:moveTo>
                  <a:pt x="0" y="0"/>
                </a:moveTo>
                <a:lnTo>
                  <a:pt x="1437329" y="0"/>
                </a:lnTo>
                <a:lnTo>
                  <a:pt x="1437329" y="1848655"/>
                </a:lnTo>
                <a:lnTo>
                  <a:pt x="0" y="18486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645679" y="2771894"/>
            <a:ext cx="493105" cy="493105"/>
            <a:chOff x="0" y="0"/>
            <a:chExt cx="128725" cy="128725"/>
          </a:xfrm>
        </p:grpSpPr>
        <p:sp>
          <p:nvSpPr>
            <p:cNvPr name="Freeform 5" id="5"/>
            <p:cNvSpPr/>
            <p:nvPr/>
          </p:nvSpPr>
          <p:spPr>
            <a:xfrm flipH="false" flipV="false" rot="0">
              <a:off x="0" y="0"/>
              <a:ext cx="128725" cy="128725"/>
            </a:xfrm>
            <a:custGeom>
              <a:avLst/>
              <a:gdLst/>
              <a:ahLst/>
              <a:cxnLst/>
              <a:rect r="r" b="b" t="t" l="l"/>
              <a:pathLst>
                <a:path h="128725" w="128725">
                  <a:moveTo>
                    <a:pt x="0" y="0"/>
                  </a:moveTo>
                  <a:lnTo>
                    <a:pt x="128725" y="0"/>
                  </a:lnTo>
                  <a:lnTo>
                    <a:pt x="128725" y="128725"/>
                  </a:lnTo>
                  <a:lnTo>
                    <a:pt x="0" y="128725"/>
                  </a:lnTo>
                  <a:close/>
                </a:path>
              </a:pathLst>
            </a:custGeom>
            <a:solidFill>
              <a:srgbClr val="DFF1E7"/>
            </a:solidFill>
          </p:spPr>
        </p:sp>
        <p:sp>
          <p:nvSpPr>
            <p:cNvPr name="TextBox 6" id="6"/>
            <p:cNvSpPr txBox="true"/>
            <p:nvPr/>
          </p:nvSpPr>
          <p:spPr>
            <a:xfrm>
              <a:off x="0" y="-66675"/>
              <a:ext cx="128725" cy="195400"/>
            </a:xfrm>
            <a:prstGeom prst="rect">
              <a:avLst/>
            </a:prstGeom>
          </p:spPr>
          <p:txBody>
            <a:bodyPr anchor="ctr" rtlCol="false" tIns="51252" lIns="51252" bIns="51252" rIns="51252"/>
            <a:lstStyle/>
            <a:p>
              <a:pPr algn="ctr">
                <a:lnSpc>
                  <a:spcPts val="3254"/>
                </a:lnSpc>
              </a:pPr>
            </a:p>
          </p:txBody>
        </p:sp>
      </p:grpSp>
      <p:sp>
        <p:nvSpPr>
          <p:cNvPr name="Freeform 7" id="7"/>
          <p:cNvSpPr/>
          <p:nvPr/>
        </p:nvSpPr>
        <p:spPr>
          <a:xfrm flipH="false" flipV="false" rot="0">
            <a:off x="1394761" y="9258300"/>
            <a:ext cx="15115969" cy="3696354"/>
          </a:xfrm>
          <a:custGeom>
            <a:avLst/>
            <a:gdLst/>
            <a:ahLst/>
            <a:cxnLst/>
            <a:rect r="r" b="b" t="t" l="l"/>
            <a:pathLst>
              <a:path h="3696354" w="15115969">
                <a:moveTo>
                  <a:pt x="0" y="0"/>
                </a:moveTo>
                <a:lnTo>
                  <a:pt x="15115969" y="0"/>
                </a:lnTo>
                <a:lnTo>
                  <a:pt x="15115969" y="3696354"/>
                </a:lnTo>
                <a:lnTo>
                  <a:pt x="0" y="3696354"/>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223405" r="0" b="0"/>
            </a:stretch>
          </a:blipFill>
        </p:spPr>
      </p:sp>
      <p:sp>
        <p:nvSpPr>
          <p:cNvPr name="Freeform 8" id="8"/>
          <p:cNvSpPr/>
          <p:nvPr/>
        </p:nvSpPr>
        <p:spPr>
          <a:xfrm flipH="false" flipV="false" rot="0">
            <a:off x="-2898040" y="-23452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7757603" y="9131624"/>
            <a:ext cx="301122" cy="702836"/>
          </a:xfrm>
          <a:custGeom>
            <a:avLst/>
            <a:gdLst/>
            <a:ahLst/>
            <a:cxnLst/>
            <a:rect r="r" b="b" t="t" l="l"/>
            <a:pathLst>
              <a:path h="702836" w="301122">
                <a:moveTo>
                  <a:pt x="0" y="0"/>
                </a:moveTo>
                <a:lnTo>
                  <a:pt x="301121" y="0"/>
                </a:lnTo>
                <a:lnTo>
                  <a:pt x="301121" y="702836"/>
                </a:lnTo>
                <a:lnTo>
                  <a:pt x="0" y="702836"/>
                </a:lnTo>
                <a:lnTo>
                  <a:pt x="0" y="0"/>
                </a:lnTo>
                <a:close/>
              </a:path>
            </a:pathLst>
          </a:custGeom>
          <a:blipFill>
            <a:blip r:embed="rId9">
              <a:extLst>
                <a:ext uri="{96DAC541-7B7A-43D3-8B79-37D633B846F1}">
                  <asvg:svgBlip xmlns:asvg="http://schemas.microsoft.com/office/drawing/2016/SVG/main" r:embed="rId10"/>
                </a:ext>
              </a:extLst>
            </a:blip>
            <a:stretch>
              <a:fillRect l="0" t="-116930" r="0" b="0"/>
            </a:stretch>
          </a:blipFill>
        </p:spPr>
      </p:sp>
      <p:sp>
        <p:nvSpPr>
          <p:cNvPr name="Freeform 10" id="10"/>
          <p:cNvSpPr/>
          <p:nvPr/>
        </p:nvSpPr>
        <p:spPr>
          <a:xfrm flipH="true" flipV="false" rot="-10800000">
            <a:off x="16756818" y="0"/>
            <a:ext cx="1566761" cy="1402251"/>
          </a:xfrm>
          <a:custGeom>
            <a:avLst/>
            <a:gdLst/>
            <a:ahLst/>
            <a:cxnLst/>
            <a:rect r="r" b="b" t="t" l="l"/>
            <a:pathLst>
              <a:path h="1402251" w="1566761">
                <a:moveTo>
                  <a:pt x="1566761" y="0"/>
                </a:moveTo>
                <a:lnTo>
                  <a:pt x="0" y="0"/>
                </a:lnTo>
                <a:lnTo>
                  <a:pt x="0" y="1402251"/>
                </a:lnTo>
                <a:lnTo>
                  <a:pt x="1566761" y="1402251"/>
                </a:lnTo>
                <a:lnTo>
                  <a:pt x="1566761"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373506" y="904077"/>
            <a:ext cx="15226565" cy="8371926"/>
          </a:xfrm>
          <a:custGeom>
            <a:avLst/>
            <a:gdLst/>
            <a:ahLst/>
            <a:cxnLst/>
            <a:rect r="r" b="b" t="t" l="l"/>
            <a:pathLst>
              <a:path h="8371926" w="15226565">
                <a:moveTo>
                  <a:pt x="0" y="0"/>
                </a:moveTo>
                <a:lnTo>
                  <a:pt x="15226566" y="0"/>
                </a:lnTo>
                <a:lnTo>
                  <a:pt x="15226566" y="8371926"/>
                </a:lnTo>
                <a:lnTo>
                  <a:pt x="0" y="8371926"/>
                </a:lnTo>
                <a:lnTo>
                  <a:pt x="0" y="0"/>
                </a:lnTo>
                <a:close/>
              </a:path>
            </a:pathLst>
          </a:custGeom>
          <a:blipFill>
            <a:blip r:embed="rId13"/>
            <a:stretch>
              <a:fillRect l="-4030" t="-16403" r="-6579" b="-9329"/>
            </a:stretch>
          </a:blipFill>
        </p:spPr>
      </p:sp>
      <p:sp>
        <p:nvSpPr>
          <p:cNvPr name="Freeform 12" id="12"/>
          <p:cNvSpPr/>
          <p:nvPr/>
        </p:nvSpPr>
        <p:spPr>
          <a:xfrm flipH="false" flipV="false" rot="0">
            <a:off x="13976683" y="9362673"/>
            <a:ext cx="2534047" cy="833932"/>
          </a:xfrm>
          <a:custGeom>
            <a:avLst/>
            <a:gdLst/>
            <a:ahLst/>
            <a:cxnLst/>
            <a:rect r="r" b="b" t="t" l="l"/>
            <a:pathLst>
              <a:path h="833932" w="2534047">
                <a:moveTo>
                  <a:pt x="0" y="0"/>
                </a:moveTo>
                <a:lnTo>
                  <a:pt x="2534047" y="0"/>
                </a:lnTo>
                <a:lnTo>
                  <a:pt x="2534047" y="833931"/>
                </a:lnTo>
                <a:lnTo>
                  <a:pt x="0" y="83393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5880483" y="0"/>
            <a:ext cx="6212612" cy="790575"/>
          </a:xfrm>
          <a:prstGeom prst="rect">
            <a:avLst/>
          </a:prstGeom>
        </p:spPr>
        <p:txBody>
          <a:bodyPr anchor="t" rtlCol="false" tIns="0" lIns="0" bIns="0" rIns="0">
            <a:spAutoFit/>
          </a:bodyPr>
          <a:lstStyle/>
          <a:p>
            <a:pPr algn="ctr">
              <a:lnSpc>
                <a:spcPts val="6239"/>
              </a:lnSpc>
            </a:pPr>
            <a:r>
              <a:rPr lang="en-US" sz="5199" b="true">
                <a:solidFill>
                  <a:srgbClr val="000000"/>
                </a:solidFill>
                <a:latin typeface="Canva Sans Medium"/>
                <a:ea typeface="Canva Sans Medium"/>
                <a:cs typeface="Canva Sans Medium"/>
                <a:sym typeface="Canva Sans Medium"/>
              </a:rPr>
              <a:t>Dashboard</a:t>
            </a:r>
          </a:p>
        </p:txBody>
      </p:sp>
      <p:sp>
        <p:nvSpPr>
          <p:cNvPr name="TextBox 14" id="14"/>
          <p:cNvSpPr txBox="true"/>
          <p:nvPr/>
        </p:nvSpPr>
        <p:spPr>
          <a:xfrm rot="0">
            <a:off x="10841759" y="9200748"/>
            <a:ext cx="3083042" cy="909188"/>
          </a:xfrm>
          <a:prstGeom prst="rect">
            <a:avLst/>
          </a:prstGeom>
        </p:spPr>
        <p:txBody>
          <a:bodyPr anchor="t" rtlCol="false" tIns="0" lIns="0" bIns="0" rIns="0">
            <a:spAutoFit/>
          </a:bodyPr>
          <a:lstStyle/>
          <a:p>
            <a:pPr algn="ctr">
              <a:lnSpc>
                <a:spcPts val="7648"/>
              </a:lnSpc>
              <a:spcBef>
                <a:spcPct val="0"/>
              </a:spcBef>
            </a:pPr>
            <a:r>
              <a:rPr lang="en-US" sz="4934" spc="49">
                <a:solidFill>
                  <a:srgbClr val="000000"/>
                </a:solidFill>
                <a:latin typeface="TT Interphases"/>
                <a:ea typeface="TT Interphases"/>
                <a:cs typeface="TT Interphases"/>
                <a:sym typeface="TT Interphases"/>
              </a:rPr>
              <a:t>Created in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30600" y="838324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700" y="8054925"/>
            <a:ext cx="12172360" cy="2976545"/>
          </a:xfrm>
          <a:custGeom>
            <a:avLst/>
            <a:gdLst/>
            <a:ahLst/>
            <a:cxnLst/>
            <a:rect r="r" b="b" t="t" l="l"/>
            <a:pathLst>
              <a:path h="2976545" w="12172360">
                <a:moveTo>
                  <a:pt x="0" y="0"/>
                </a:moveTo>
                <a:lnTo>
                  <a:pt x="12172360" y="0"/>
                </a:lnTo>
                <a:lnTo>
                  <a:pt x="12172360" y="2976545"/>
                </a:lnTo>
                <a:lnTo>
                  <a:pt x="0" y="2976545"/>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223405" r="0" b="0"/>
            </a:stretch>
          </a:blipFill>
        </p:spPr>
      </p:sp>
      <p:sp>
        <p:nvSpPr>
          <p:cNvPr name="Freeform 5" id="5"/>
          <p:cNvSpPr/>
          <p:nvPr/>
        </p:nvSpPr>
        <p:spPr>
          <a:xfrm flipH="false" flipV="false" rot="5400000">
            <a:off x="16823180" y="-216407"/>
            <a:ext cx="482243" cy="1372934"/>
          </a:xfrm>
          <a:custGeom>
            <a:avLst/>
            <a:gdLst/>
            <a:ahLst/>
            <a:cxnLst/>
            <a:rect r="r" b="b" t="t" l="l"/>
            <a:pathLst>
              <a:path h="1372934" w="482243">
                <a:moveTo>
                  <a:pt x="0" y="0"/>
                </a:moveTo>
                <a:lnTo>
                  <a:pt x="482244" y="0"/>
                </a:lnTo>
                <a:lnTo>
                  <a:pt x="482244" y="1372934"/>
                </a:lnTo>
                <a:lnTo>
                  <a:pt x="0" y="13729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586070" y="-586070"/>
            <a:ext cx="425560" cy="1597700"/>
          </a:xfrm>
          <a:custGeom>
            <a:avLst/>
            <a:gdLst/>
            <a:ahLst/>
            <a:cxnLst/>
            <a:rect r="r" b="b" t="t" l="l"/>
            <a:pathLst>
              <a:path h="1597700" w="425560">
                <a:moveTo>
                  <a:pt x="0" y="0"/>
                </a:moveTo>
                <a:lnTo>
                  <a:pt x="425560" y="0"/>
                </a:lnTo>
                <a:lnTo>
                  <a:pt x="425560" y="1597700"/>
                </a:lnTo>
                <a:lnTo>
                  <a:pt x="0" y="1597700"/>
                </a:lnTo>
                <a:lnTo>
                  <a:pt x="0" y="0"/>
                </a:lnTo>
                <a:close/>
              </a:path>
            </a:pathLst>
          </a:custGeom>
          <a:blipFill>
            <a:blip r:embed="rId9">
              <a:extLst>
                <a:ext uri="{96DAC541-7B7A-43D3-8B79-37D633B846F1}">
                  <asvg:svgBlip xmlns:asvg="http://schemas.microsoft.com/office/drawing/2016/SVG/main" r:embed="rId10"/>
                </a:ext>
              </a:extLst>
            </a:blip>
            <a:stretch>
              <a:fillRect l="0" t="0" r="-106019" b="0"/>
            </a:stretch>
          </a:blipFill>
        </p:spPr>
      </p:sp>
      <p:sp>
        <p:nvSpPr>
          <p:cNvPr name="Freeform 7" id="7"/>
          <p:cNvSpPr/>
          <p:nvPr/>
        </p:nvSpPr>
        <p:spPr>
          <a:xfrm flipH="false" flipV="false" rot="0">
            <a:off x="1597700" y="2475963"/>
            <a:ext cx="12172360" cy="6438622"/>
          </a:xfrm>
          <a:custGeom>
            <a:avLst/>
            <a:gdLst/>
            <a:ahLst/>
            <a:cxnLst/>
            <a:rect r="r" b="b" t="t" l="l"/>
            <a:pathLst>
              <a:path h="6438622" w="12172360">
                <a:moveTo>
                  <a:pt x="0" y="0"/>
                </a:moveTo>
                <a:lnTo>
                  <a:pt x="12172360" y="0"/>
                </a:lnTo>
                <a:lnTo>
                  <a:pt x="12172360" y="6438621"/>
                </a:lnTo>
                <a:lnTo>
                  <a:pt x="0" y="6438621"/>
                </a:lnTo>
                <a:lnTo>
                  <a:pt x="0" y="0"/>
                </a:lnTo>
                <a:close/>
              </a:path>
            </a:pathLst>
          </a:custGeom>
          <a:blipFill>
            <a:blip r:embed="rId11"/>
            <a:stretch>
              <a:fillRect l="0" t="-3643" r="0" b="-3643"/>
            </a:stretch>
          </a:blipFill>
        </p:spPr>
      </p:sp>
      <p:sp>
        <p:nvSpPr>
          <p:cNvPr name="Freeform 8" id="8"/>
          <p:cNvSpPr/>
          <p:nvPr/>
        </p:nvSpPr>
        <p:spPr>
          <a:xfrm flipH="false" flipV="false" rot="0">
            <a:off x="14291410" y="5470969"/>
            <a:ext cx="2810406" cy="1333857"/>
          </a:xfrm>
          <a:custGeom>
            <a:avLst/>
            <a:gdLst/>
            <a:ahLst/>
            <a:cxnLst/>
            <a:rect r="r" b="b" t="t" l="l"/>
            <a:pathLst>
              <a:path h="1333857" w="2810406">
                <a:moveTo>
                  <a:pt x="0" y="0"/>
                </a:moveTo>
                <a:lnTo>
                  <a:pt x="2810406" y="0"/>
                </a:lnTo>
                <a:lnTo>
                  <a:pt x="2810406" y="1333857"/>
                </a:lnTo>
                <a:lnTo>
                  <a:pt x="0" y="1333857"/>
                </a:lnTo>
                <a:lnTo>
                  <a:pt x="0" y="0"/>
                </a:lnTo>
                <a:close/>
              </a:path>
            </a:pathLst>
          </a:custGeom>
          <a:blipFill>
            <a:blip r:embed="rId12"/>
            <a:stretch>
              <a:fillRect l="0" t="0" r="0" b="0"/>
            </a:stretch>
          </a:blipFill>
        </p:spPr>
      </p:sp>
      <p:sp>
        <p:nvSpPr>
          <p:cNvPr name="TextBox 9" id="9"/>
          <p:cNvSpPr txBox="true"/>
          <p:nvPr/>
        </p:nvSpPr>
        <p:spPr>
          <a:xfrm rot="0">
            <a:off x="1597700" y="1348872"/>
            <a:ext cx="8589034" cy="790575"/>
          </a:xfrm>
          <a:prstGeom prst="rect">
            <a:avLst/>
          </a:prstGeom>
        </p:spPr>
        <p:txBody>
          <a:bodyPr anchor="t" rtlCol="false" tIns="0" lIns="0" bIns="0" rIns="0">
            <a:spAutoFit/>
          </a:bodyPr>
          <a:lstStyle/>
          <a:p>
            <a:pPr algn="l">
              <a:lnSpc>
                <a:spcPts val="6239"/>
              </a:lnSpc>
            </a:pPr>
            <a:r>
              <a:rPr lang="en-US" sz="5199" b="true">
                <a:solidFill>
                  <a:srgbClr val="000000"/>
                </a:solidFill>
                <a:latin typeface="Canva Sans Medium"/>
                <a:ea typeface="Canva Sans Medium"/>
                <a:cs typeface="Canva Sans Medium"/>
                <a:sym typeface="Canva Sans Medium"/>
              </a:rPr>
              <a:t>Dataset</a:t>
            </a:r>
          </a:p>
        </p:txBody>
      </p:sp>
      <p:sp>
        <p:nvSpPr>
          <p:cNvPr name="TextBox 10" id="10"/>
          <p:cNvSpPr txBox="true"/>
          <p:nvPr/>
        </p:nvSpPr>
        <p:spPr>
          <a:xfrm rot="0">
            <a:off x="14133927" y="4820908"/>
            <a:ext cx="3125373" cy="1316990"/>
          </a:xfrm>
          <a:prstGeom prst="rect">
            <a:avLst/>
          </a:prstGeom>
        </p:spPr>
        <p:txBody>
          <a:bodyPr anchor="t" rtlCol="false" tIns="0" lIns="0" bIns="0" rIns="0">
            <a:spAutoFit/>
          </a:bodyPr>
          <a:lstStyle/>
          <a:p>
            <a:pPr algn="ctr">
              <a:lnSpc>
                <a:spcPts val="3565"/>
              </a:lnSpc>
            </a:pPr>
            <a:r>
              <a:rPr lang="en-US" sz="2300" spc="23">
                <a:solidFill>
                  <a:srgbClr val="000000"/>
                </a:solidFill>
                <a:latin typeface="Canva Sans"/>
                <a:ea typeface="Canva Sans"/>
                <a:cs typeface="Canva Sans"/>
                <a:sym typeface="Canva Sans"/>
              </a:rPr>
              <a:t>Dataset downloaded from </a:t>
            </a:r>
          </a:p>
          <a:p>
            <a:pPr algn="ctr">
              <a:lnSpc>
                <a:spcPts val="356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0548" y="9086448"/>
            <a:ext cx="1332683" cy="1332683"/>
          </a:xfrm>
          <a:custGeom>
            <a:avLst/>
            <a:gdLst/>
            <a:ahLst/>
            <a:cxnLst/>
            <a:rect r="r" b="b" t="t" l="l"/>
            <a:pathLst>
              <a:path h="1332683" w="1332683">
                <a:moveTo>
                  <a:pt x="0" y="0"/>
                </a:moveTo>
                <a:lnTo>
                  <a:pt x="1332683" y="0"/>
                </a:lnTo>
                <a:lnTo>
                  <a:pt x="1332683" y="1332683"/>
                </a:lnTo>
                <a:lnTo>
                  <a:pt x="0" y="1332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2135" y="8389737"/>
            <a:ext cx="11093289" cy="2712676"/>
          </a:xfrm>
          <a:custGeom>
            <a:avLst/>
            <a:gdLst/>
            <a:ahLst/>
            <a:cxnLst/>
            <a:rect r="r" b="b" t="t" l="l"/>
            <a:pathLst>
              <a:path h="2712676" w="11093289">
                <a:moveTo>
                  <a:pt x="0" y="0"/>
                </a:moveTo>
                <a:lnTo>
                  <a:pt x="11093289" y="0"/>
                </a:lnTo>
                <a:lnTo>
                  <a:pt x="11093289" y="2712676"/>
                </a:lnTo>
                <a:lnTo>
                  <a:pt x="0" y="2712676"/>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223405" r="0" b="0"/>
            </a:stretch>
          </a:blipFill>
        </p:spPr>
      </p:sp>
      <p:sp>
        <p:nvSpPr>
          <p:cNvPr name="Freeform 5" id="5"/>
          <p:cNvSpPr/>
          <p:nvPr/>
        </p:nvSpPr>
        <p:spPr>
          <a:xfrm flipH="false" flipV="false" rot="0">
            <a:off x="16626153" y="-196296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6" id="6"/>
          <p:cNvSpPr/>
          <p:nvPr/>
        </p:nvSpPr>
        <p:spPr>
          <a:xfrm>
            <a:off x="1182135" y="2771894"/>
            <a:ext cx="0" cy="821061"/>
          </a:xfrm>
          <a:prstGeom prst="line">
            <a:avLst/>
          </a:prstGeom>
          <a:ln cap="flat" w="57150">
            <a:solidFill>
              <a:srgbClr val="E0F196"/>
            </a:solidFill>
            <a:prstDash val="solid"/>
            <a:headEnd type="none" len="sm" w="sm"/>
            <a:tailEnd type="none" len="sm" w="sm"/>
          </a:ln>
        </p:spPr>
      </p:sp>
      <p:sp>
        <p:nvSpPr>
          <p:cNvPr name="Freeform 7" id="7"/>
          <p:cNvSpPr/>
          <p:nvPr/>
        </p:nvSpPr>
        <p:spPr>
          <a:xfrm flipH="false" flipV="false" rot="0">
            <a:off x="10425345" y="1029103"/>
            <a:ext cx="1122732" cy="1122732"/>
          </a:xfrm>
          <a:custGeom>
            <a:avLst/>
            <a:gdLst/>
            <a:ahLst/>
            <a:cxnLst/>
            <a:rect r="r" b="b" t="t" l="l"/>
            <a:pathLst>
              <a:path h="1122732" w="1122732">
                <a:moveTo>
                  <a:pt x="0" y="0"/>
                </a:moveTo>
                <a:lnTo>
                  <a:pt x="1122732" y="0"/>
                </a:lnTo>
                <a:lnTo>
                  <a:pt x="1122732" y="1122732"/>
                </a:lnTo>
                <a:lnTo>
                  <a:pt x="0" y="1122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true" rot="0">
            <a:off x="11267388" y="0"/>
            <a:ext cx="1312745" cy="1207725"/>
          </a:xfrm>
          <a:custGeom>
            <a:avLst/>
            <a:gdLst/>
            <a:ahLst/>
            <a:cxnLst/>
            <a:rect r="r" b="b" t="t" l="l"/>
            <a:pathLst>
              <a:path h="1207725" w="1312745">
                <a:moveTo>
                  <a:pt x="0" y="1207725"/>
                </a:moveTo>
                <a:lnTo>
                  <a:pt x="1312744" y="1207725"/>
                </a:lnTo>
                <a:lnTo>
                  <a:pt x="1312744" y="0"/>
                </a:lnTo>
                <a:lnTo>
                  <a:pt x="0" y="0"/>
                </a:lnTo>
                <a:lnTo>
                  <a:pt x="0" y="1207725"/>
                </a:lnTo>
                <a:close/>
              </a:path>
            </a:pathLst>
          </a:custGeom>
          <a:blipFill>
            <a:blip r:embed="rId11">
              <a:alphaModFix amt="60000"/>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2275424" y="9752789"/>
            <a:ext cx="645268" cy="272626"/>
          </a:xfrm>
          <a:custGeom>
            <a:avLst/>
            <a:gdLst/>
            <a:ahLst/>
            <a:cxnLst/>
            <a:rect r="r" b="b" t="t" l="l"/>
            <a:pathLst>
              <a:path h="272626" w="645268">
                <a:moveTo>
                  <a:pt x="0" y="0"/>
                </a:moveTo>
                <a:lnTo>
                  <a:pt x="645268" y="0"/>
                </a:lnTo>
                <a:lnTo>
                  <a:pt x="645268" y="272626"/>
                </a:lnTo>
                <a:lnTo>
                  <a:pt x="0" y="2726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182135" y="2465400"/>
            <a:ext cx="11093289" cy="6669840"/>
          </a:xfrm>
          <a:custGeom>
            <a:avLst/>
            <a:gdLst/>
            <a:ahLst/>
            <a:cxnLst/>
            <a:rect r="r" b="b" t="t" l="l"/>
            <a:pathLst>
              <a:path h="6669840" w="11093289">
                <a:moveTo>
                  <a:pt x="0" y="0"/>
                </a:moveTo>
                <a:lnTo>
                  <a:pt x="11093289" y="0"/>
                </a:lnTo>
                <a:lnTo>
                  <a:pt x="11093289" y="6669840"/>
                </a:lnTo>
                <a:lnTo>
                  <a:pt x="0" y="6669840"/>
                </a:lnTo>
                <a:lnTo>
                  <a:pt x="0" y="0"/>
                </a:lnTo>
                <a:close/>
              </a:path>
            </a:pathLst>
          </a:custGeom>
          <a:blipFill>
            <a:blip r:embed="rId15"/>
            <a:stretch>
              <a:fillRect l="0" t="0" r="0" b="0"/>
            </a:stretch>
          </a:blipFill>
        </p:spPr>
      </p:sp>
      <p:sp>
        <p:nvSpPr>
          <p:cNvPr name="TextBox 11" id="11"/>
          <p:cNvSpPr txBox="true"/>
          <p:nvPr/>
        </p:nvSpPr>
        <p:spPr>
          <a:xfrm rot="0">
            <a:off x="4778763" y="1028700"/>
            <a:ext cx="8730474" cy="790575"/>
          </a:xfrm>
          <a:prstGeom prst="rect">
            <a:avLst/>
          </a:prstGeom>
        </p:spPr>
        <p:txBody>
          <a:bodyPr anchor="t" rtlCol="false" tIns="0" lIns="0" bIns="0" rIns="0">
            <a:spAutoFit/>
          </a:bodyPr>
          <a:lstStyle/>
          <a:p>
            <a:pPr algn="ctr">
              <a:lnSpc>
                <a:spcPts val="6240"/>
              </a:lnSpc>
            </a:pPr>
            <a:r>
              <a:rPr lang="en-US" sz="5200" b="true">
                <a:solidFill>
                  <a:srgbClr val="000000"/>
                </a:solidFill>
                <a:latin typeface="Canva Sans Medium"/>
                <a:ea typeface="Canva Sans Medium"/>
                <a:cs typeface="Canva Sans Medium"/>
                <a:sym typeface="Canva Sans Medium"/>
              </a:rPr>
              <a:t>Extract, Transform, Load</a:t>
            </a:r>
          </a:p>
        </p:txBody>
      </p:sp>
      <p:sp>
        <p:nvSpPr>
          <p:cNvPr name="TextBox 12" id="12"/>
          <p:cNvSpPr txBox="true"/>
          <p:nvPr/>
        </p:nvSpPr>
        <p:spPr>
          <a:xfrm rot="0">
            <a:off x="12920692" y="3551555"/>
            <a:ext cx="4073036" cy="4450715"/>
          </a:xfrm>
          <a:prstGeom prst="rect">
            <a:avLst/>
          </a:prstGeom>
        </p:spPr>
        <p:txBody>
          <a:bodyPr anchor="t" rtlCol="false" tIns="0" lIns="0" bIns="0" rIns="0">
            <a:spAutoFit/>
          </a:bodyPr>
          <a:lstStyle/>
          <a:p>
            <a:pPr algn="l">
              <a:lnSpc>
                <a:spcPts val="3565"/>
              </a:lnSpc>
            </a:pPr>
            <a:r>
              <a:rPr lang="en-US" sz="2300" spc="23" b="true">
                <a:solidFill>
                  <a:srgbClr val="000000"/>
                </a:solidFill>
                <a:latin typeface="Canva Sans Bold"/>
                <a:ea typeface="Canva Sans Bold"/>
                <a:cs typeface="Canva Sans Bold"/>
                <a:sym typeface="Canva Sans Bold"/>
              </a:rPr>
              <a:t>Performed ETL</a:t>
            </a:r>
          </a:p>
          <a:p>
            <a:pPr algn="l" marL="496571" indent="-248285" lvl="1">
              <a:lnSpc>
                <a:spcPts val="3565"/>
              </a:lnSpc>
              <a:buFont typeface="Arial"/>
              <a:buChar char="•"/>
            </a:pPr>
            <a:r>
              <a:rPr lang="en-US" sz="2300" spc="23">
                <a:solidFill>
                  <a:srgbClr val="000000"/>
                </a:solidFill>
                <a:latin typeface="Canva Sans"/>
                <a:ea typeface="Canva Sans"/>
                <a:cs typeface="Canva Sans"/>
                <a:sym typeface="Canva Sans"/>
              </a:rPr>
              <a:t>Extracted the CSV file</a:t>
            </a:r>
          </a:p>
          <a:p>
            <a:pPr algn="l" marL="496571" indent="-248285" lvl="1">
              <a:lnSpc>
                <a:spcPts val="3565"/>
              </a:lnSpc>
              <a:buFont typeface="Arial"/>
              <a:buChar char="•"/>
            </a:pPr>
            <a:r>
              <a:rPr lang="en-US" sz="2300" spc="23">
                <a:solidFill>
                  <a:srgbClr val="000000"/>
                </a:solidFill>
                <a:latin typeface="Canva Sans"/>
                <a:ea typeface="Canva Sans"/>
                <a:cs typeface="Canva Sans"/>
                <a:sym typeface="Canva Sans"/>
              </a:rPr>
              <a:t>Dataset was found clean</a:t>
            </a:r>
          </a:p>
          <a:p>
            <a:pPr algn="l" marL="496571" indent="-248285" lvl="1">
              <a:lnSpc>
                <a:spcPts val="3565"/>
              </a:lnSpc>
              <a:buFont typeface="Arial"/>
              <a:buChar char="•"/>
            </a:pPr>
            <a:r>
              <a:rPr lang="en-US" sz="2300" spc="23">
                <a:solidFill>
                  <a:srgbClr val="000000"/>
                </a:solidFill>
                <a:latin typeface="Canva Sans"/>
                <a:ea typeface="Canva Sans"/>
                <a:cs typeface="Canva Sans"/>
                <a:sym typeface="Canva Sans"/>
              </a:rPr>
              <a:t>No null or inconsistent data types</a:t>
            </a:r>
          </a:p>
          <a:p>
            <a:pPr algn="l" marL="496571" indent="-248285" lvl="1">
              <a:lnSpc>
                <a:spcPts val="3565"/>
              </a:lnSpc>
              <a:buFont typeface="Arial"/>
              <a:buChar char="•"/>
            </a:pPr>
            <a:r>
              <a:rPr lang="en-US" sz="2300" spc="23">
                <a:solidFill>
                  <a:srgbClr val="000000"/>
                </a:solidFill>
                <a:latin typeface="Canva Sans"/>
                <a:ea typeface="Canva Sans"/>
                <a:cs typeface="Canva Sans"/>
                <a:sym typeface="Canva Sans"/>
              </a:rPr>
              <a:t>Changed format of joined bank column for effective calculation</a:t>
            </a:r>
          </a:p>
          <a:p>
            <a:pPr algn="l" marL="496571" indent="-248285" lvl="1">
              <a:lnSpc>
                <a:spcPts val="3565"/>
              </a:lnSpc>
              <a:buFont typeface="Arial"/>
              <a:buChar char="•"/>
            </a:pPr>
            <a:r>
              <a:rPr lang="en-US" sz="2300" spc="23">
                <a:solidFill>
                  <a:srgbClr val="000000"/>
                </a:solidFill>
                <a:latin typeface="Canva Sans"/>
                <a:ea typeface="Canva Sans"/>
                <a:cs typeface="Canva Sans"/>
                <a:sym typeface="Canva Sans"/>
              </a:rPr>
              <a:t>Loaded the dataset in the Model 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21223" y="9562269"/>
            <a:ext cx="3407986" cy="833365"/>
          </a:xfrm>
          <a:custGeom>
            <a:avLst/>
            <a:gdLst/>
            <a:ahLst/>
            <a:cxnLst/>
            <a:rect r="r" b="b" t="t" l="l"/>
            <a:pathLst>
              <a:path h="833365" w="3407986">
                <a:moveTo>
                  <a:pt x="0" y="0"/>
                </a:moveTo>
                <a:lnTo>
                  <a:pt x="3407986" y="0"/>
                </a:lnTo>
                <a:lnTo>
                  <a:pt x="3407986" y="833365"/>
                </a:lnTo>
                <a:lnTo>
                  <a:pt x="0" y="833365"/>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223405" r="0" b="0"/>
            </a:stretch>
          </a:blipFill>
        </p:spPr>
      </p:sp>
      <p:sp>
        <p:nvSpPr>
          <p:cNvPr name="Freeform 4" id="4"/>
          <p:cNvSpPr/>
          <p:nvPr/>
        </p:nvSpPr>
        <p:spPr>
          <a:xfrm flipH="false" flipV="false" rot="0">
            <a:off x="16587406" y="-196906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43862" y="0"/>
            <a:ext cx="1242342" cy="1032697"/>
          </a:xfrm>
          <a:custGeom>
            <a:avLst/>
            <a:gdLst/>
            <a:ahLst/>
            <a:cxnLst/>
            <a:rect r="r" b="b" t="t" l="l"/>
            <a:pathLst>
              <a:path h="1032697" w="1242342">
                <a:moveTo>
                  <a:pt x="0" y="0"/>
                </a:moveTo>
                <a:lnTo>
                  <a:pt x="1242342" y="0"/>
                </a:lnTo>
                <a:lnTo>
                  <a:pt x="1242342" y="1032697"/>
                </a:lnTo>
                <a:lnTo>
                  <a:pt x="0" y="10326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23345" y="9978952"/>
            <a:ext cx="1610711" cy="308048"/>
          </a:xfrm>
          <a:custGeom>
            <a:avLst/>
            <a:gdLst/>
            <a:ahLst/>
            <a:cxnLst/>
            <a:rect r="r" b="b" t="t" l="l"/>
            <a:pathLst>
              <a:path h="308048" w="1610711">
                <a:moveTo>
                  <a:pt x="0" y="0"/>
                </a:moveTo>
                <a:lnTo>
                  <a:pt x="1610710" y="0"/>
                </a:lnTo>
                <a:lnTo>
                  <a:pt x="1610710" y="308048"/>
                </a:lnTo>
                <a:lnTo>
                  <a:pt x="0" y="3080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86204" y="2145739"/>
            <a:ext cx="3243005" cy="7833212"/>
          </a:xfrm>
          <a:custGeom>
            <a:avLst/>
            <a:gdLst/>
            <a:ahLst/>
            <a:cxnLst/>
            <a:rect r="r" b="b" t="t" l="l"/>
            <a:pathLst>
              <a:path h="7833212" w="3243005">
                <a:moveTo>
                  <a:pt x="0" y="0"/>
                </a:moveTo>
                <a:lnTo>
                  <a:pt x="3243005" y="0"/>
                </a:lnTo>
                <a:lnTo>
                  <a:pt x="3243005" y="7833213"/>
                </a:lnTo>
                <a:lnTo>
                  <a:pt x="0" y="7833213"/>
                </a:lnTo>
                <a:lnTo>
                  <a:pt x="0" y="0"/>
                </a:lnTo>
                <a:close/>
              </a:path>
            </a:pathLst>
          </a:custGeom>
          <a:blipFill>
            <a:blip r:embed="rId11"/>
            <a:stretch>
              <a:fillRect l="-2469" t="-3117" r="0" b="-39"/>
            </a:stretch>
          </a:blipFill>
        </p:spPr>
      </p:sp>
      <p:sp>
        <p:nvSpPr>
          <p:cNvPr name="TextBox 8" id="8"/>
          <p:cNvSpPr txBox="true"/>
          <p:nvPr/>
        </p:nvSpPr>
        <p:spPr>
          <a:xfrm rot="0">
            <a:off x="3989321" y="1032697"/>
            <a:ext cx="8730474" cy="790575"/>
          </a:xfrm>
          <a:prstGeom prst="rect">
            <a:avLst/>
          </a:prstGeom>
        </p:spPr>
        <p:txBody>
          <a:bodyPr anchor="t" rtlCol="false" tIns="0" lIns="0" bIns="0" rIns="0">
            <a:spAutoFit/>
          </a:bodyPr>
          <a:lstStyle/>
          <a:p>
            <a:pPr algn="ctr">
              <a:lnSpc>
                <a:spcPts val="6240"/>
              </a:lnSpc>
            </a:pPr>
            <a:r>
              <a:rPr lang="en-US" sz="5200" b="true">
                <a:solidFill>
                  <a:srgbClr val="000000"/>
                </a:solidFill>
                <a:latin typeface="Canva Sans Medium"/>
                <a:ea typeface="Canva Sans Medium"/>
                <a:cs typeface="Canva Sans Medium"/>
                <a:sym typeface="Canva Sans Medium"/>
              </a:rPr>
              <a:t>Measures Added</a:t>
            </a:r>
          </a:p>
        </p:txBody>
      </p:sp>
      <p:sp>
        <p:nvSpPr>
          <p:cNvPr name="TextBox 9" id="9"/>
          <p:cNvSpPr txBox="true"/>
          <p:nvPr/>
        </p:nvSpPr>
        <p:spPr>
          <a:xfrm rot="0">
            <a:off x="4939653" y="2069539"/>
            <a:ext cx="12763946" cy="436245"/>
          </a:xfrm>
          <a:prstGeom prst="rect">
            <a:avLst/>
          </a:prstGeom>
        </p:spPr>
        <p:txBody>
          <a:bodyPr anchor="t" rtlCol="false" tIns="0" lIns="0" bIns="0" rIns="0">
            <a:spAutoFit/>
          </a:bodyPr>
          <a:lstStyle/>
          <a:p>
            <a:pPr algn="ctr">
              <a:lnSpc>
                <a:spcPts val="3720"/>
              </a:lnSpc>
              <a:spcBef>
                <a:spcPct val="0"/>
              </a:spcBef>
            </a:pPr>
            <a:r>
              <a:rPr lang="en-US" sz="2400" spc="24">
                <a:solidFill>
                  <a:srgbClr val="000000"/>
                </a:solidFill>
                <a:latin typeface="Canva Sans"/>
                <a:ea typeface="Canva Sans"/>
                <a:cs typeface="Canva Sans"/>
                <a:sym typeface="Canva Sans"/>
              </a:rPr>
              <a:t>Added </a:t>
            </a:r>
            <a:r>
              <a:rPr lang="en-US" sz="2400" spc="24" u="sng">
                <a:solidFill>
                  <a:srgbClr val="000000"/>
                </a:solidFill>
                <a:latin typeface="Canva Sans"/>
                <a:ea typeface="Canva Sans"/>
                <a:cs typeface="Canva Sans"/>
                <a:sym typeface="Canva Sans"/>
              </a:rPr>
              <a:t>6 New Measures</a:t>
            </a:r>
            <a:r>
              <a:rPr lang="en-US" sz="2400" spc="24">
                <a:solidFill>
                  <a:srgbClr val="000000"/>
                </a:solidFill>
                <a:latin typeface="Canva Sans"/>
                <a:ea typeface="Canva Sans"/>
                <a:cs typeface="Canva Sans"/>
                <a:sym typeface="Canva Sans"/>
              </a:rPr>
              <a:t> in the dataset to make the analysis and visualisation effective</a:t>
            </a:r>
          </a:p>
        </p:txBody>
      </p:sp>
      <p:sp>
        <p:nvSpPr>
          <p:cNvPr name="TextBox 10" id="10"/>
          <p:cNvSpPr txBox="true"/>
          <p:nvPr/>
        </p:nvSpPr>
        <p:spPr>
          <a:xfrm rot="0">
            <a:off x="5205943" y="2958531"/>
            <a:ext cx="10236855" cy="869315"/>
          </a:xfrm>
          <a:prstGeom prst="rect">
            <a:avLst/>
          </a:prstGeom>
        </p:spPr>
        <p:txBody>
          <a:bodyPr anchor="t" rtlCol="false" tIns="0" lIns="0" bIns="0" rIns="0">
            <a:spAutoFit/>
          </a:bodyPr>
          <a:lstStyle/>
          <a:p>
            <a:pPr algn="l">
              <a:lnSpc>
                <a:spcPts val="3565"/>
              </a:lnSpc>
            </a:pPr>
            <a:r>
              <a:rPr lang="en-US" sz="2300" spc="23" b="true">
                <a:solidFill>
                  <a:srgbClr val="000000"/>
                </a:solidFill>
                <a:latin typeface="Canva Sans Bold"/>
                <a:ea typeface="Canva Sans Bold"/>
                <a:cs typeface="Canva Sans Bold"/>
                <a:sym typeface="Canva Sans Bold"/>
              </a:rPr>
              <a:t>Average Estimated Income</a:t>
            </a:r>
            <a:r>
              <a:rPr lang="en-US" sz="2300" spc="23">
                <a:solidFill>
                  <a:srgbClr val="000000"/>
                </a:solidFill>
                <a:latin typeface="Canva Sans"/>
                <a:ea typeface="Canva Sans"/>
                <a:cs typeface="Canva Sans"/>
                <a:sym typeface="Canva Sans"/>
              </a:rPr>
              <a:t> = AVERAGE(Banking[Estimated Income])</a:t>
            </a:r>
          </a:p>
          <a:p>
            <a:pPr algn="ctr">
              <a:lnSpc>
                <a:spcPts val="3565"/>
              </a:lnSpc>
              <a:spcBef>
                <a:spcPct val="0"/>
              </a:spcBef>
            </a:pPr>
          </a:p>
        </p:txBody>
      </p:sp>
      <p:sp>
        <p:nvSpPr>
          <p:cNvPr name="TextBox 11" id="11"/>
          <p:cNvSpPr txBox="true"/>
          <p:nvPr/>
        </p:nvSpPr>
        <p:spPr>
          <a:xfrm rot="0">
            <a:off x="5205943" y="8047570"/>
            <a:ext cx="6115683" cy="869315"/>
          </a:xfrm>
          <a:prstGeom prst="rect">
            <a:avLst/>
          </a:prstGeom>
        </p:spPr>
        <p:txBody>
          <a:bodyPr anchor="t" rtlCol="false" tIns="0" lIns="0" bIns="0" rIns="0">
            <a:spAutoFit/>
          </a:bodyPr>
          <a:lstStyle/>
          <a:p>
            <a:pPr algn="l">
              <a:lnSpc>
                <a:spcPts val="3565"/>
              </a:lnSpc>
            </a:pPr>
            <a:r>
              <a:rPr lang="en-US" sz="2300" spc="23" b="true">
                <a:solidFill>
                  <a:srgbClr val="000000"/>
                </a:solidFill>
                <a:latin typeface="Canva Sans Bold"/>
                <a:ea typeface="Canva Sans Bold"/>
                <a:cs typeface="Canva Sans Bold"/>
                <a:sym typeface="Canva Sans Bold"/>
              </a:rPr>
              <a:t>Total Loans</a:t>
            </a:r>
            <a:r>
              <a:rPr lang="en-US" sz="2300" spc="23">
                <a:solidFill>
                  <a:srgbClr val="000000"/>
                </a:solidFill>
                <a:latin typeface="Canva Sans"/>
                <a:ea typeface="Canva Sans"/>
                <a:cs typeface="Canva Sans"/>
                <a:sym typeface="Canva Sans"/>
              </a:rPr>
              <a:t> = SUM(Banking[Bank Loans])</a:t>
            </a:r>
          </a:p>
          <a:p>
            <a:pPr algn="ctr">
              <a:lnSpc>
                <a:spcPts val="3565"/>
              </a:lnSpc>
              <a:spcBef>
                <a:spcPct val="0"/>
              </a:spcBef>
            </a:pPr>
          </a:p>
        </p:txBody>
      </p:sp>
      <p:sp>
        <p:nvSpPr>
          <p:cNvPr name="TextBox 12" id="12"/>
          <p:cNvSpPr txBox="true"/>
          <p:nvPr/>
        </p:nvSpPr>
        <p:spPr>
          <a:xfrm rot="0">
            <a:off x="5205869" y="3954911"/>
            <a:ext cx="11647924" cy="869315"/>
          </a:xfrm>
          <a:prstGeom prst="rect">
            <a:avLst/>
          </a:prstGeom>
        </p:spPr>
        <p:txBody>
          <a:bodyPr anchor="t" rtlCol="false" tIns="0" lIns="0" bIns="0" rIns="0">
            <a:spAutoFit/>
          </a:bodyPr>
          <a:lstStyle/>
          <a:p>
            <a:pPr algn="l">
              <a:lnSpc>
                <a:spcPts val="3565"/>
              </a:lnSpc>
            </a:pPr>
            <a:r>
              <a:rPr lang="en-US" sz="2300" spc="23" b="true">
                <a:solidFill>
                  <a:srgbClr val="000000"/>
                </a:solidFill>
                <a:latin typeface="Canva Sans Bold"/>
                <a:ea typeface="Canva Sans Bold"/>
                <a:cs typeface="Canva Sans Bold"/>
                <a:sym typeface="Canva Sans Bold"/>
              </a:rPr>
              <a:t>Average Superannuation Savings</a:t>
            </a:r>
            <a:r>
              <a:rPr lang="en-US" sz="2300" spc="23">
                <a:solidFill>
                  <a:srgbClr val="000000"/>
                </a:solidFill>
                <a:latin typeface="Canva Sans"/>
                <a:ea typeface="Canva Sans"/>
                <a:cs typeface="Canva Sans"/>
                <a:sym typeface="Canva Sans"/>
              </a:rPr>
              <a:t> = AVERAGE(Banking[Superannuation Savings])</a:t>
            </a:r>
          </a:p>
          <a:p>
            <a:pPr algn="ctr">
              <a:lnSpc>
                <a:spcPts val="3565"/>
              </a:lnSpc>
              <a:spcBef>
                <a:spcPct val="0"/>
              </a:spcBef>
            </a:pPr>
          </a:p>
        </p:txBody>
      </p:sp>
      <p:sp>
        <p:nvSpPr>
          <p:cNvPr name="TextBox 13" id="13"/>
          <p:cNvSpPr txBox="true"/>
          <p:nvPr/>
        </p:nvSpPr>
        <p:spPr>
          <a:xfrm rot="0">
            <a:off x="5205943" y="4967101"/>
            <a:ext cx="10623258" cy="869315"/>
          </a:xfrm>
          <a:prstGeom prst="rect">
            <a:avLst/>
          </a:prstGeom>
        </p:spPr>
        <p:txBody>
          <a:bodyPr anchor="t" rtlCol="false" tIns="0" lIns="0" bIns="0" rIns="0">
            <a:spAutoFit/>
          </a:bodyPr>
          <a:lstStyle/>
          <a:p>
            <a:pPr algn="l">
              <a:lnSpc>
                <a:spcPts val="3565"/>
              </a:lnSpc>
            </a:pPr>
            <a:r>
              <a:rPr lang="en-US" sz="2300" spc="23" b="true">
                <a:solidFill>
                  <a:srgbClr val="000000"/>
                </a:solidFill>
                <a:latin typeface="Canva Sans Bold"/>
                <a:ea typeface="Canva Sans Bold"/>
                <a:cs typeface="Canva Sans Bold"/>
                <a:sym typeface="Canva Sans Bold"/>
              </a:rPr>
              <a:t>Deposit Loan Growth Rate</a:t>
            </a:r>
            <a:r>
              <a:rPr lang="en-US" sz="2300" spc="23">
                <a:solidFill>
                  <a:srgbClr val="000000"/>
                </a:solidFill>
                <a:latin typeface="Canva Sans"/>
                <a:ea typeface="Canva Sans"/>
                <a:cs typeface="Canva Sans"/>
                <a:sym typeface="Canva Sans"/>
              </a:rPr>
              <a:t> = DIVIDE([Total Deposits],[Total Loans])</a:t>
            </a:r>
          </a:p>
          <a:p>
            <a:pPr algn="l">
              <a:lnSpc>
                <a:spcPts val="3565"/>
              </a:lnSpc>
              <a:spcBef>
                <a:spcPct val="0"/>
              </a:spcBef>
            </a:pPr>
          </a:p>
        </p:txBody>
      </p:sp>
      <p:sp>
        <p:nvSpPr>
          <p:cNvPr name="TextBox 14" id="14"/>
          <p:cNvSpPr txBox="true"/>
          <p:nvPr/>
        </p:nvSpPr>
        <p:spPr>
          <a:xfrm rot="0">
            <a:off x="3272560" y="5979291"/>
            <a:ext cx="12432352" cy="1316990"/>
          </a:xfrm>
          <a:prstGeom prst="rect">
            <a:avLst/>
          </a:prstGeom>
        </p:spPr>
        <p:txBody>
          <a:bodyPr anchor="t" rtlCol="false" tIns="0" lIns="0" bIns="0" rIns="0">
            <a:spAutoFit/>
          </a:bodyPr>
          <a:lstStyle/>
          <a:p>
            <a:pPr algn="ctr">
              <a:lnSpc>
                <a:spcPts val="3565"/>
              </a:lnSpc>
            </a:pPr>
            <a:r>
              <a:rPr lang="en-US" b="true" sz="2300" spc="23">
                <a:solidFill>
                  <a:srgbClr val="000000"/>
                </a:solidFill>
                <a:latin typeface="Canva Sans Bold"/>
                <a:ea typeface="Canva Sans Bold"/>
                <a:cs typeface="Canva Sans Bold"/>
                <a:sym typeface="Canva Sans Bold"/>
              </a:rPr>
              <a:t>Deposit Loan Ratio</a:t>
            </a:r>
            <a:r>
              <a:rPr lang="en-US" sz="2300" spc="23">
                <a:solidFill>
                  <a:srgbClr val="000000"/>
                </a:solidFill>
                <a:latin typeface="Canva Sans"/>
                <a:ea typeface="Canva Sans"/>
                <a:cs typeface="Canva Sans"/>
                <a:sym typeface="Canva Sans"/>
              </a:rPr>
              <a:t> = DIVIDE(SUM(Banking[Bank Deposits]), </a:t>
            </a:r>
          </a:p>
          <a:p>
            <a:pPr algn="ctr">
              <a:lnSpc>
                <a:spcPts val="3565"/>
              </a:lnSpc>
            </a:pPr>
            <a:r>
              <a:rPr lang="en-US" sz="2300" spc="23">
                <a:solidFill>
                  <a:srgbClr val="000000"/>
                </a:solidFill>
                <a:latin typeface="Canva Sans"/>
                <a:ea typeface="Canva Sans"/>
                <a:cs typeface="Canva Sans"/>
                <a:sym typeface="Canva Sans"/>
              </a:rPr>
              <a:t>                                                SUM(Banking[Bank Loans]))</a:t>
            </a:r>
          </a:p>
          <a:p>
            <a:pPr algn="ctr">
              <a:lnSpc>
                <a:spcPts val="3565"/>
              </a:lnSpc>
              <a:spcBef>
                <a:spcPct val="0"/>
              </a:spcBef>
            </a:pPr>
          </a:p>
        </p:txBody>
      </p:sp>
      <p:sp>
        <p:nvSpPr>
          <p:cNvPr name="TextBox 15" id="15"/>
          <p:cNvSpPr txBox="true"/>
          <p:nvPr/>
        </p:nvSpPr>
        <p:spPr>
          <a:xfrm rot="0">
            <a:off x="5205869" y="6979416"/>
            <a:ext cx="7513926" cy="869315"/>
          </a:xfrm>
          <a:prstGeom prst="rect">
            <a:avLst/>
          </a:prstGeom>
        </p:spPr>
        <p:txBody>
          <a:bodyPr anchor="t" rtlCol="false" tIns="0" lIns="0" bIns="0" rIns="0">
            <a:spAutoFit/>
          </a:bodyPr>
          <a:lstStyle/>
          <a:p>
            <a:pPr algn="l">
              <a:lnSpc>
                <a:spcPts val="3565"/>
              </a:lnSpc>
            </a:pPr>
            <a:r>
              <a:rPr lang="en-US" sz="2300" spc="23" b="true">
                <a:solidFill>
                  <a:srgbClr val="000000"/>
                </a:solidFill>
                <a:latin typeface="Canva Sans Bold"/>
                <a:ea typeface="Canva Sans Bold"/>
                <a:cs typeface="Canva Sans Bold"/>
                <a:sym typeface="Canva Sans Bold"/>
              </a:rPr>
              <a:t>Total Deposits </a:t>
            </a:r>
            <a:r>
              <a:rPr lang="en-US" sz="2300" spc="23">
                <a:solidFill>
                  <a:srgbClr val="000000"/>
                </a:solidFill>
                <a:latin typeface="Canva Sans"/>
                <a:ea typeface="Canva Sans"/>
                <a:cs typeface="Canva Sans"/>
                <a:sym typeface="Canva Sans"/>
              </a:rPr>
              <a:t>= SUM(Banking[Bank Deposits])</a:t>
            </a:r>
          </a:p>
          <a:p>
            <a:pPr algn="ctr">
              <a:lnSpc>
                <a:spcPts val="3565"/>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56793" y="4452970"/>
            <a:ext cx="3612239" cy="883312"/>
          </a:xfrm>
          <a:custGeom>
            <a:avLst/>
            <a:gdLst/>
            <a:ahLst/>
            <a:cxnLst/>
            <a:rect r="r" b="b" t="t" l="l"/>
            <a:pathLst>
              <a:path h="883312" w="3612239">
                <a:moveTo>
                  <a:pt x="0" y="0"/>
                </a:moveTo>
                <a:lnTo>
                  <a:pt x="3612238" y="0"/>
                </a:lnTo>
                <a:lnTo>
                  <a:pt x="3612238" y="883312"/>
                </a:lnTo>
                <a:lnTo>
                  <a:pt x="0" y="883312"/>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223405" r="0" b="0"/>
            </a:stretch>
          </a:blipFill>
        </p:spPr>
      </p:sp>
      <p:sp>
        <p:nvSpPr>
          <p:cNvPr name="Freeform 4" id="4"/>
          <p:cNvSpPr/>
          <p:nvPr/>
        </p:nvSpPr>
        <p:spPr>
          <a:xfrm flipH="true" flipV="true" rot="0">
            <a:off x="824195" y="599557"/>
            <a:ext cx="736937" cy="756100"/>
          </a:xfrm>
          <a:custGeom>
            <a:avLst/>
            <a:gdLst/>
            <a:ahLst/>
            <a:cxnLst/>
            <a:rect r="r" b="b" t="t" l="l"/>
            <a:pathLst>
              <a:path h="756100" w="736937">
                <a:moveTo>
                  <a:pt x="736937" y="756100"/>
                </a:moveTo>
                <a:lnTo>
                  <a:pt x="0" y="756100"/>
                </a:lnTo>
                <a:lnTo>
                  <a:pt x="0" y="0"/>
                </a:lnTo>
                <a:lnTo>
                  <a:pt x="736937" y="0"/>
                </a:lnTo>
                <a:lnTo>
                  <a:pt x="736937" y="756100"/>
                </a:lnTo>
                <a:close/>
              </a:path>
            </a:pathLst>
          </a:custGeom>
          <a:blipFill>
            <a:blip r:embed="rId5">
              <a:extLst>
                <a:ext uri="{96DAC541-7B7A-43D3-8B79-37D633B846F1}">
                  <asvg:svgBlip xmlns:asvg="http://schemas.microsoft.com/office/drawing/2016/SVG/main" r:embed="rId6"/>
                </a:ext>
              </a:extLst>
            </a:blip>
            <a:stretch>
              <a:fillRect l="0" t="0" r="-55041" b="-51112"/>
            </a:stretch>
          </a:blipFill>
        </p:spPr>
      </p:sp>
      <p:sp>
        <p:nvSpPr>
          <p:cNvPr name="Freeform 5" id="5"/>
          <p:cNvSpPr/>
          <p:nvPr/>
        </p:nvSpPr>
        <p:spPr>
          <a:xfrm flipH="false" flipV="false" rot="0">
            <a:off x="2005815" y="2820420"/>
            <a:ext cx="3167556" cy="1675542"/>
          </a:xfrm>
          <a:custGeom>
            <a:avLst/>
            <a:gdLst/>
            <a:ahLst/>
            <a:cxnLst/>
            <a:rect r="r" b="b" t="t" l="l"/>
            <a:pathLst>
              <a:path h="1675542" w="3167556">
                <a:moveTo>
                  <a:pt x="0" y="0"/>
                </a:moveTo>
                <a:lnTo>
                  <a:pt x="3167556" y="0"/>
                </a:lnTo>
                <a:lnTo>
                  <a:pt x="3167556" y="1675542"/>
                </a:lnTo>
                <a:lnTo>
                  <a:pt x="0" y="1675542"/>
                </a:lnTo>
                <a:lnTo>
                  <a:pt x="0" y="0"/>
                </a:lnTo>
                <a:close/>
              </a:path>
            </a:pathLst>
          </a:custGeom>
          <a:blipFill>
            <a:blip r:embed="rId7"/>
            <a:stretch>
              <a:fillRect l="-14038" t="-65642" r="-393403" b="-365571"/>
            </a:stretch>
          </a:blipFill>
        </p:spPr>
      </p:sp>
      <p:sp>
        <p:nvSpPr>
          <p:cNvPr name="Freeform 6" id="6"/>
          <p:cNvSpPr/>
          <p:nvPr/>
        </p:nvSpPr>
        <p:spPr>
          <a:xfrm flipH="false" flipV="false" rot="0">
            <a:off x="13515541" y="2678122"/>
            <a:ext cx="3625905" cy="1817841"/>
          </a:xfrm>
          <a:custGeom>
            <a:avLst/>
            <a:gdLst/>
            <a:ahLst/>
            <a:cxnLst/>
            <a:rect r="r" b="b" t="t" l="l"/>
            <a:pathLst>
              <a:path h="1817841" w="3625905">
                <a:moveTo>
                  <a:pt x="0" y="0"/>
                </a:moveTo>
                <a:lnTo>
                  <a:pt x="3625905" y="0"/>
                </a:lnTo>
                <a:lnTo>
                  <a:pt x="3625905" y="1817840"/>
                </a:lnTo>
                <a:lnTo>
                  <a:pt x="0" y="1817840"/>
                </a:lnTo>
                <a:lnTo>
                  <a:pt x="0" y="0"/>
                </a:lnTo>
                <a:close/>
              </a:path>
            </a:pathLst>
          </a:custGeom>
          <a:blipFill>
            <a:blip r:embed="rId8"/>
            <a:stretch>
              <a:fillRect l="-35631" t="-51501" r="-55352" b="-99918"/>
            </a:stretch>
          </a:blipFill>
        </p:spPr>
      </p:sp>
      <p:sp>
        <p:nvSpPr>
          <p:cNvPr name="Freeform 7" id="7"/>
          <p:cNvSpPr/>
          <p:nvPr/>
        </p:nvSpPr>
        <p:spPr>
          <a:xfrm flipH="false" flipV="false" rot="0">
            <a:off x="2005815" y="6630484"/>
            <a:ext cx="3167556" cy="1685285"/>
          </a:xfrm>
          <a:custGeom>
            <a:avLst/>
            <a:gdLst/>
            <a:ahLst/>
            <a:cxnLst/>
            <a:rect r="r" b="b" t="t" l="l"/>
            <a:pathLst>
              <a:path h="1685285" w="3167556">
                <a:moveTo>
                  <a:pt x="0" y="0"/>
                </a:moveTo>
                <a:lnTo>
                  <a:pt x="3167556" y="0"/>
                </a:lnTo>
                <a:lnTo>
                  <a:pt x="3167556" y="1685285"/>
                </a:lnTo>
                <a:lnTo>
                  <a:pt x="0" y="1685285"/>
                </a:lnTo>
                <a:lnTo>
                  <a:pt x="0" y="0"/>
                </a:lnTo>
                <a:close/>
              </a:path>
            </a:pathLst>
          </a:custGeom>
          <a:blipFill>
            <a:blip r:embed="rId9"/>
            <a:stretch>
              <a:fillRect l="-24628" t="-40647" r="-22205" b="-37803"/>
            </a:stretch>
          </a:blipFill>
        </p:spPr>
      </p:sp>
      <p:sp>
        <p:nvSpPr>
          <p:cNvPr name="Freeform 8" id="8"/>
          <p:cNvSpPr/>
          <p:nvPr/>
        </p:nvSpPr>
        <p:spPr>
          <a:xfrm flipH="false" flipV="false" rot="0">
            <a:off x="13515541" y="6630484"/>
            <a:ext cx="3625905" cy="1685285"/>
          </a:xfrm>
          <a:custGeom>
            <a:avLst/>
            <a:gdLst/>
            <a:ahLst/>
            <a:cxnLst/>
            <a:rect r="r" b="b" t="t" l="l"/>
            <a:pathLst>
              <a:path h="1685285" w="3625905">
                <a:moveTo>
                  <a:pt x="0" y="0"/>
                </a:moveTo>
                <a:lnTo>
                  <a:pt x="3625905" y="0"/>
                </a:lnTo>
                <a:lnTo>
                  <a:pt x="3625905" y="1685285"/>
                </a:lnTo>
                <a:lnTo>
                  <a:pt x="0" y="1685285"/>
                </a:lnTo>
                <a:lnTo>
                  <a:pt x="0" y="0"/>
                </a:lnTo>
                <a:close/>
              </a:path>
            </a:pathLst>
          </a:custGeom>
          <a:blipFill>
            <a:blip r:embed="rId10"/>
            <a:stretch>
              <a:fillRect l="-12731" t="-65803" r="-20126" b="-30171"/>
            </a:stretch>
          </a:blipFill>
        </p:spPr>
      </p:sp>
      <p:sp>
        <p:nvSpPr>
          <p:cNvPr name="Freeform 9" id="9"/>
          <p:cNvSpPr/>
          <p:nvPr/>
        </p:nvSpPr>
        <p:spPr>
          <a:xfrm flipH="false" flipV="false" rot="0">
            <a:off x="13515541" y="4495962"/>
            <a:ext cx="3743759" cy="915473"/>
          </a:xfrm>
          <a:custGeom>
            <a:avLst/>
            <a:gdLst/>
            <a:ahLst/>
            <a:cxnLst/>
            <a:rect r="r" b="b" t="t" l="l"/>
            <a:pathLst>
              <a:path h="915473" w="3743759">
                <a:moveTo>
                  <a:pt x="0" y="0"/>
                </a:moveTo>
                <a:lnTo>
                  <a:pt x="3743759" y="0"/>
                </a:lnTo>
                <a:lnTo>
                  <a:pt x="3743759" y="915473"/>
                </a:lnTo>
                <a:lnTo>
                  <a:pt x="0" y="915473"/>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223405" r="0" b="0"/>
            </a:stretch>
          </a:blipFill>
        </p:spPr>
      </p:sp>
      <p:sp>
        <p:nvSpPr>
          <p:cNvPr name="Freeform 10" id="10"/>
          <p:cNvSpPr/>
          <p:nvPr/>
        </p:nvSpPr>
        <p:spPr>
          <a:xfrm flipH="false" flipV="false" rot="0">
            <a:off x="1963207" y="8315769"/>
            <a:ext cx="3199410" cy="782361"/>
          </a:xfrm>
          <a:custGeom>
            <a:avLst/>
            <a:gdLst/>
            <a:ahLst/>
            <a:cxnLst/>
            <a:rect r="r" b="b" t="t" l="l"/>
            <a:pathLst>
              <a:path h="782361" w="3199410">
                <a:moveTo>
                  <a:pt x="0" y="0"/>
                </a:moveTo>
                <a:lnTo>
                  <a:pt x="3199410" y="0"/>
                </a:lnTo>
                <a:lnTo>
                  <a:pt x="3199410" y="782361"/>
                </a:lnTo>
                <a:lnTo>
                  <a:pt x="0" y="782361"/>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223405" r="0" b="0"/>
            </a:stretch>
          </a:blipFill>
        </p:spPr>
      </p:sp>
      <p:sp>
        <p:nvSpPr>
          <p:cNvPr name="Freeform 11" id="11"/>
          <p:cNvSpPr/>
          <p:nvPr/>
        </p:nvSpPr>
        <p:spPr>
          <a:xfrm flipH="false" flipV="false" rot="0">
            <a:off x="13159795" y="8315769"/>
            <a:ext cx="4099505" cy="1002465"/>
          </a:xfrm>
          <a:custGeom>
            <a:avLst/>
            <a:gdLst/>
            <a:ahLst/>
            <a:cxnLst/>
            <a:rect r="r" b="b" t="t" l="l"/>
            <a:pathLst>
              <a:path h="1002465" w="4099505">
                <a:moveTo>
                  <a:pt x="0" y="0"/>
                </a:moveTo>
                <a:lnTo>
                  <a:pt x="4099505" y="0"/>
                </a:lnTo>
                <a:lnTo>
                  <a:pt x="4099505" y="1002464"/>
                </a:lnTo>
                <a:lnTo>
                  <a:pt x="0" y="1002464"/>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223405" r="0" b="0"/>
            </a:stretch>
          </a:blipFill>
        </p:spPr>
      </p:sp>
      <p:sp>
        <p:nvSpPr>
          <p:cNvPr name="Freeform 12" id="12"/>
          <p:cNvSpPr/>
          <p:nvPr/>
        </p:nvSpPr>
        <p:spPr>
          <a:xfrm flipH="false" flipV="true" rot="6516334">
            <a:off x="4087902" y="4483688"/>
            <a:ext cx="659859" cy="1525685"/>
          </a:xfrm>
          <a:custGeom>
            <a:avLst/>
            <a:gdLst/>
            <a:ahLst/>
            <a:cxnLst/>
            <a:rect r="r" b="b" t="t" l="l"/>
            <a:pathLst>
              <a:path h="1525685" w="659859">
                <a:moveTo>
                  <a:pt x="0" y="1525685"/>
                </a:moveTo>
                <a:lnTo>
                  <a:pt x="659859" y="1525685"/>
                </a:lnTo>
                <a:lnTo>
                  <a:pt x="659859" y="0"/>
                </a:lnTo>
                <a:lnTo>
                  <a:pt x="0" y="0"/>
                </a:lnTo>
                <a:lnTo>
                  <a:pt x="0" y="1525685"/>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4942136" y="960395"/>
            <a:ext cx="9495930" cy="790575"/>
          </a:xfrm>
          <a:prstGeom prst="rect">
            <a:avLst/>
          </a:prstGeom>
        </p:spPr>
        <p:txBody>
          <a:bodyPr anchor="t" rtlCol="false" tIns="0" lIns="0" bIns="0" rIns="0">
            <a:spAutoFit/>
          </a:bodyPr>
          <a:lstStyle/>
          <a:p>
            <a:pPr algn="l">
              <a:lnSpc>
                <a:spcPts val="6239"/>
              </a:lnSpc>
            </a:pPr>
            <a:r>
              <a:rPr lang="en-US" sz="5199" b="true">
                <a:solidFill>
                  <a:srgbClr val="000000"/>
                </a:solidFill>
                <a:latin typeface="Canva Sans Medium"/>
                <a:ea typeface="Canva Sans Medium"/>
                <a:cs typeface="Canva Sans Medium"/>
                <a:sym typeface="Canva Sans Medium"/>
              </a:rPr>
              <a:t>Key Performance Indicators</a:t>
            </a:r>
          </a:p>
        </p:txBody>
      </p:sp>
      <p:grpSp>
        <p:nvGrpSpPr>
          <p:cNvPr name="Group 14" id="14"/>
          <p:cNvGrpSpPr/>
          <p:nvPr/>
        </p:nvGrpSpPr>
        <p:grpSpPr>
          <a:xfrm rot="0">
            <a:off x="5749463" y="3385016"/>
            <a:ext cx="3594238" cy="2221893"/>
            <a:chOff x="0" y="0"/>
            <a:chExt cx="4792318" cy="2962524"/>
          </a:xfrm>
        </p:grpSpPr>
        <p:sp>
          <p:nvSpPr>
            <p:cNvPr name="Freeform 15" id="15"/>
            <p:cNvSpPr/>
            <p:nvPr/>
          </p:nvSpPr>
          <p:spPr>
            <a:xfrm flipH="false" flipV="false" rot="0">
              <a:off x="0" y="0"/>
              <a:ext cx="4792318" cy="2962524"/>
            </a:xfrm>
            <a:custGeom>
              <a:avLst/>
              <a:gdLst/>
              <a:ahLst/>
              <a:cxnLst/>
              <a:rect r="r" b="b" t="t" l="l"/>
              <a:pathLst>
                <a:path h="2962524" w="4792318">
                  <a:moveTo>
                    <a:pt x="0" y="0"/>
                  </a:moveTo>
                  <a:lnTo>
                    <a:pt x="4792318" y="0"/>
                  </a:lnTo>
                  <a:lnTo>
                    <a:pt x="4792318" y="2962524"/>
                  </a:lnTo>
                  <a:lnTo>
                    <a:pt x="0" y="29625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97717" y="488263"/>
              <a:ext cx="4694601" cy="1919322"/>
            </a:xfrm>
            <a:prstGeom prst="rect">
              <a:avLst/>
            </a:prstGeom>
          </p:spPr>
          <p:txBody>
            <a:bodyPr anchor="t" rtlCol="false" tIns="0" lIns="0" bIns="0" rIns="0">
              <a:spAutoFit/>
            </a:bodyPr>
            <a:lstStyle/>
            <a:p>
              <a:pPr algn="ctr">
                <a:lnSpc>
                  <a:spcPts val="2923"/>
                </a:lnSpc>
                <a:spcBef>
                  <a:spcPct val="0"/>
                </a:spcBef>
              </a:pPr>
              <a:r>
                <a:rPr lang="en-US" sz="1886" spc="18">
                  <a:solidFill>
                    <a:srgbClr val="000000"/>
                  </a:solidFill>
                  <a:latin typeface="Canva Sans"/>
                  <a:ea typeface="Canva Sans"/>
                  <a:cs typeface="Canva Sans"/>
                  <a:sym typeface="Canva Sans"/>
                </a:rPr>
                <a:t>Represents the t</a:t>
              </a:r>
              <a:r>
                <a:rPr lang="en-US" sz="1886" spc="18">
                  <a:solidFill>
                    <a:srgbClr val="000000"/>
                  </a:solidFill>
                  <a:latin typeface="Canva Sans"/>
                  <a:ea typeface="Canva Sans"/>
                  <a:cs typeface="Canva Sans"/>
                  <a:sym typeface="Canva Sans"/>
                </a:rPr>
                <a:t>otal funds held by customers across all deposit accounts, reflecting overall liquidity strength.</a:t>
              </a:r>
            </a:p>
          </p:txBody>
        </p:sp>
      </p:grpSp>
      <p:sp>
        <p:nvSpPr>
          <p:cNvPr name="Freeform 17" id="17"/>
          <p:cNvSpPr/>
          <p:nvPr/>
        </p:nvSpPr>
        <p:spPr>
          <a:xfrm flipH="false" flipV="false" rot="3999085">
            <a:off x="14016744" y="4483688"/>
            <a:ext cx="659859" cy="1525685"/>
          </a:xfrm>
          <a:custGeom>
            <a:avLst/>
            <a:gdLst/>
            <a:ahLst/>
            <a:cxnLst/>
            <a:rect r="r" b="b" t="t" l="l"/>
            <a:pathLst>
              <a:path h="1525685" w="659859">
                <a:moveTo>
                  <a:pt x="0" y="0"/>
                </a:moveTo>
                <a:lnTo>
                  <a:pt x="659859" y="0"/>
                </a:lnTo>
                <a:lnTo>
                  <a:pt x="659859" y="1525685"/>
                </a:lnTo>
                <a:lnTo>
                  <a:pt x="0" y="15256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9529078" y="3385016"/>
            <a:ext cx="3594238" cy="2221893"/>
            <a:chOff x="0" y="0"/>
            <a:chExt cx="4792318" cy="2962524"/>
          </a:xfrm>
        </p:grpSpPr>
        <p:sp>
          <p:nvSpPr>
            <p:cNvPr name="Freeform 19" id="19"/>
            <p:cNvSpPr/>
            <p:nvPr/>
          </p:nvSpPr>
          <p:spPr>
            <a:xfrm flipH="false" flipV="false" rot="0">
              <a:off x="0" y="0"/>
              <a:ext cx="4792318" cy="2962524"/>
            </a:xfrm>
            <a:custGeom>
              <a:avLst/>
              <a:gdLst/>
              <a:ahLst/>
              <a:cxnLst/>
              <a:rect r="r" b="b" t="t" l="l"/>
              <a:pathLst>
                <a:path h="2962524" w="4792318">
                  <a:moveTo>
                    <a:pt x="0" y="0"/>
                  </a:moveTo>
                  <a:lnTo>
                    <a:pt x="4792318" y="0"/>
                  </a:lnTo>
                  <a:lnTo>
                    <a:pt x="4792318" y="2962524"/>
                  </a:lnTo>
                  <a:lnTo>
                    <a:pt x="0" y="29625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97717" y="488263"/>
              <a:ext cx="4694601" cy="1919322"/>
            </a:xfrm>
            <a:prstGeom prst="rect">
              <a:avLst/>
            </a:prstGeom>
          </p:spPr>
          <p:txBody>
            <a:bodyPr anchor="t" rtlCol="false" tIns="0" lIns="0" bIns="0" rIns="0">
              <a:spAutoFit/>
            </a:bodyPr>
            <a:lstStyle/>
            <a:p>
              <a:pPr algn="ctr">
                <a:lnSpc>
                  <a:spcPts val="2923"/>
                </a:lnSpc>
                <a:spcBef>
                  <a:spcPct val="0"/>
                </a:spcBef>
              </a:pPr>
              <a:r>
                <a:rPr lang="en-US" sz="1886" spc="18">
                  <a:solidFill>
                    <a:srgbClr val="000000"/>
                  </a:solidFill>
                  <a:latin typeface="Canva Sans"/>
                  <a:ea typeface="Canva Sans"/>
                  <a:cs typeface="Canva Sans"/>
                  <a:sym typeface="Canva Sans"/>
                </a:rPr>
                <a:t>Represents the t</a:t>
              </a:r>
              <a:r>
                <a:rPr lang="en-US" sz="1886" spc="18">
                  <a:solidFill>
                    <a:srgbClr val="000000"/>
                  </a:solidFill>
                  <a:latin typeface="Canva Sans"/>
                  <a:ea typeface="Canva Sans"/>
                  <a:cs typeface="Canva Sans"/>
                  <a:sym typeface="Canva Sans"/>
                </a:rPr>
                <a:t>otal funds held by customers across all deposit accounts, reflecting overall liquidity strength.</a:t>
              </a:r>
            </a:p>
          </p:txBody>
        </p:sp>
      </p:grpSp>
      <p:grpSp>
        <p:nvGrpSpPr>
          <p:cNvPr name="Group 21" id="21"/>
          <p:cNvGrpSpPr/>
          <p:nvPr/>
        </p:nvGrpSpPr>
        <p:grpSpPr>
          <a:xfrm rot="0">
            <a:off x="5749463" y="5881554"/>
            <a:ext cx="3594238" cy="2221893"/>
            <a:chOff x="0" y="0"/>
            <a:chExt cx="4792318" cy="2962524"/>
          </a:xfrm>
        </p:grpSpPr>
        <p:sp>
          <p:nvSpPr>
            <p:cNvPr name="Freeform 22" id="22"/>
            <p:cNvSpPr/>
            <p:nvPr/>
          </p:nvSpPr>
          <p:spPr>
            <a:xfrm flipH="false" flipV="false" rot="0">
              <a:off x="0" y="0"/>
              <a:ext cx="4792318" cy="2962524"/>
            </a:xfrm>
            <a:custGeom>
              <a:avLst/>
              <a:gdLst/>
              <a:ahLst/>
              <a:cxnLst/>
              <a:rect r="r" b="b" t="t" l="l"/>
              <a:pathLst>
                <a:path h="2962524" w="4792318">
                  <a:moveTo>
                    <a:pt x="0" y="0"/>
                  </a:moveTo>
                  <a:lnTo>
                    <a:pt x="4792318" y="0"/>
                  </a:lnTo>
                  <a:lnTo>
                    <a:pt x="4792318" y="2962524"/>
                  </a:lnTo>
                  <a:lnTo>
                    <a:pt x="0" y="29625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97717" y="425420"/>
              <a:ext cx="4694601" cy="1919322"/>
            </a:xfrm>
            <a:prstGeom prst="rect">
              <a:avLst/>
            </a:prstGeom>
          </p:spPr>
          <p:txBody>
            <a:bodyPr anchor="t" rtlCol="false" tIns="0" lIns="0" bIns="0" rIns="0">
              <a:spAutoFit/>
            </a:bodyPr>
            <a:lstStyle/>
            <a:p>
              <a:pPr algn="ctr">
                <a:lnSpc>
                  <a:spcPts val="2923"/>
                </a:lnSpc>
                <a:spcBef>
                  <a:spcPct val="0"/>
                </a:spcBef>
              </a:pPr>
              <a:r>
                <a:rPr lang="en-US" sz="1886" spc="18">
                  <a:solidFill>
                    <a:srgbClr val="000000"/>
                  </a:solidFill>
                  <a:latin typeface="Canva Sans"/>
                  <a:ea typeface="Canva Sans"/>
                  <a:cs typeface="Canva Sans"/>
                  <a:sym typeface="Canva Sans"/>
                </a:rPr>
                <a:t>Represents the t</a:t>
              </a:r>
              <a:r>
                <a:rPr lang="en-US" sz="1886" spc="18">
                  <a:solidFill>
                    <a:srgbClr val="000000"/>
                  </a:solidFill>
                  <a:latin typeface="Canva Sans"/>
                  <a:ea typeface="Canva Sans"/>
                  <a:cs typeface="Canva Sans"/>
                  <a:sym typeface="Canva Sans"/>
                </a:rPr>
                <a:t>otal funds held by customers across all deposit accounts, reflecting overall liquidity strength.</a:t>
              </a:r>
            </a:p>
          </p:txBody>
        </p:sp>
      </p:grpSp>
      <p:grpSp>
        <p:nvGrpSpPr>
          <p:cNvPr name="Group 24" id="24"/>
          <p:cNvGrpSpPr/>
          <p:nvPr/>
        </p:nvGrpSpPr>
        <p:grpSpPr>
          <a:xfrm rot="0">
            <a:off x="9492600" y="5881554"/>
            <a:ext cx="3667195" cy="2221893"/>
            <a:chOff x="0" y="0"/>
            <a:chExt cx="4889593" cy="2962524"/>
          </a:xfrm>
        </p:grpSpPr>
        <p:sp>
          <p:nvSpPr>
            <p:cNvPr name="Freeform 25" id="25"/>
            <p:cNvSpPr/>
            <p:nvPr/>
          </p:nvSpPr>
          <p:spPr>
            <a:xfrm flipH="false" flipV="false" rot="0">
              <a:off x="0" y="0"/>
              <a:ext cx="4889593" cy="2962524"/>
            </a:xfrm>
            <a:custGeom>
              <a:avLst/>
              <a:gdLst/>
              <a:ahLst/>
              <a:cxnLst/>
              <a:rect r="r" b="b" t="t" l="l"/>
              <a:pathLst>
                <a:path h="2962524" w="4889593">
                  <a:moveTo>
                    <a:pt x="0" y="0"/>
                  </a:moveTo>
                  <a:lnTo>
                    <a:pt x="4889593" y="0"/>
                  </a:lnTo>
                  <a:lnTo>
                    <a:pt x="4889593" y="2962524"/>
                  </a:lnTo>
                  <a:lnTo>
                    <a:pt x="0" y="2962524"/>
                  </a:lnTo>
                  <a:lnTo>
                    <a:pt x="0" y="0"/>
                  </a:lnTo>
                  <a:close/>
                </a:path>
              </a:pathLst>
            </a:custGeom>
            <a:blipFill>
              <a:blip r:embed="rId13">
                <a:extLst>
                  <a:ext uri="{96DAC541-7B7A-43D3-8B79-37D633B846F1}">
                    <asvg:svgBlip xmlns:asvg="http://schemas.microsoft.com/office/drawing/2016/SVG/main" r:embed="rId14"/>
                  </a:ext>
                </a:extLst>
              </a:blip>
              <a:stretch>
                <a:fillRect l="0" t="-1014" r="0" b="-1014"/>
              </a:stretch>
            </a:blipFill>
          </p:spPr>
        </p:sp>
        <p:sp>
          <p:nvSpPr>
            <p:cNvPr name="TextBox 26" id="26"/>
            <p:cNvSpPr txBox="true"/>
            <p:nvPr/>
          </p:nvSpPr>
          <p:spPr>
            <a:xfrm rot="0">
              <a:off x="99701" y="488263"/>
              <a:ext cx="4789893" cy="1919322"/>
            </a:xfrm>
            <a:prstGeom prst="rect">
              <a:avLst/>
            </a:prstGeom>
          </p:spPr>
          <p:txBody>
            <a:bodyPr anchor="t" rtlCol="false" tIns="0" lIns="0" bIns="0" rIns="0">
              <a:spAutoFit/>
            </a:bodyPr>
            <a:lstStyle/>
            <a:p>
              <a:pPr algn="ctr">
                <a:lnSpc>
                  <a:spcPts val="2923"/>
                </a:lnSpc>
                <a:spcBef>
                  <a:spcPct val="0"/>
                </a:spcBef>
              </a:pPr>
              <a:r>
                <a:rPr lang="en-US" sz="1886" spc="18">
                  <a:solidFill>
                    <a:srgbClr val="000000"/>
                  </a:solidFill>
                  <a:latin typeface="Canva Sans"/>
                  <a:ea typeface="Canva Sans"/>
                  <a:cs typeface="Canva Sans"/>
                  <a:sym typeface="Canva Sans"/>
                </a:rPr>
                <a:t>Represents the t</a:t>
              </a:r>
              <a:r>
                <a:rPr lang="en-US" sz="1886" spc="18">
                  <a:solidFill>
                    <a:srgbClr val="000000"/>
                  </a:solidFill>
                  <a:latin typeface="Canva Sans"/>
                  <a:ea typeface="Canva Sans"/>
                  <a:cs typeface="Canva Sans"/>
                  <a:sym typeface="Canva Sans"/>
                </a:rPr>
                <a:t>otal funds held by customers across all deposit accounts, reflecting overall liquidity strength.</a:t>
              </a:r>
            </a:p>
          </p:txBody>
        </p:sp>
      </p:grpSp>
      <p:sp>
        <p:nvSpPr>
          <p:cNvPr name="Freeform 27" id="27"/>
          <p:cNvSpPr/>
          <p:nvPr/>
        </p:nvSpPr>
        <p:spPr>
          <a:xfrm flipH="false" flipV="false" rot="6444434">
            <a:off x="12829866" y="8196468"/>
            <a:ext cx="659859" cy="1525685"/>
          </a:xfrm>
          <a:custGeom>
            <a:avLst/>
            <a:gdLst/>
            <a:ahLst/>
            <a:cxnLst/>
            <a:rect r="r" b="b" t="t" l="l"/>
            <a:pathLst>
              <a:path h="1525685" w="659859">
                <a:moveTo>
                  <a:pt x="0" y="0"/>
                </a:moveTo>
                <a:lnTo>
                  <a:pt x="659858" y="0"/>
                </a:lnTo>
                <a:lnTo>
                  <a:pt x="659858" y="1525685"/>
                </a:lnTo>
                <a:lnTo>
                  <a:pt x="0" y="15256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8" id="28"/>
          <p:cNvSpPr/>
          <p:nvPr/>
        </p:nvSpPr>
        <p:spPr>
          <a:xfrm flipH="false" flipV="true" rot="4393159">
            <a:off x="4832687" y="8089045"/>
            <a:ext cx="659859" cy="1525685"/>
          </a:xfrm>
          <a:custGeom>
            <a:avLst/>
            <a:gdLst/>
            <a:ahLst/>
            <a:cxnLst/>
            <a:rect r="r" b="b" t="t" l="l"/>
            <a:pathLst>
              <a:path h="1525685" w="659859">
                <a:moveTo>
                  <a:pt x="0" y="1525685"/>
                </a:moveTo>
                <a:lnTo>
                  <a:pt x="659859" y="1525685"/>
                </a:lnTo>
                <a:lnTo>
                  <a:pt x="659859" y="0"/>
                </a:lnTo>
                <a:lnTo>
                  <a:pt x="0" y="0"/>
                </a:lnTo>
                <a:lnTo>
                  <a:pt x="0" y="1525685"/>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13" y="8896761"/>
            <a:ext cx="1663181" cy="1511416"/>
          </a:xfrm>
          <a:custGeom>
            <a:avLst/>
            <a:gdLst/>
            <a:ahLst/>
            <a:cxnLst/>
            <a:rect r="r" b="b" t="t" l="l"/>
            <a:pathLst>
              <a:path h="1511416" w="1663181">
                <a:moveTo>
                  <a:pt x="0" y="0"/>
                </a:moveTo>
                <a:lnTo>
                  <a:pt x="1663181" y="0"/>
                </a:lnTo>
                <a:lnTo>
                  <a:pt x="1663181" y="1511416"/>
                </a:lnTo>
                <a:lnTo>
                  <a:pt x="0" y="15114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5798759" y="75888"/>
            <a:ext cx="2349582" cy="1494922"/>
          </a:xfrm>
          <a:custGeom>
            <a:avLst/>
            <a:gdLst/>
            <a:ahLst/>
            <a:cxnLst/>
            <a:rect r="r" b="b" t="t" l="l"/>
            <a:pathLst>
              <a:path h="1494922" w="2349582">
                <a:moveTo>
                  <a:pt x="2349582" y="1494922"/>
                </a:moveTo>
                <a:lnTo>
                  <a:pt x="0" y="1494922"/>
                </a:lnTo>
                <a:lnTo>
                  <a:pt x="0" y="0"/>
                </a:lnTo>
                <a:lnTo>
                  <a:pt x="2349582" y="0"/>
                </a:lnTo>
                <a:lnTo>
                  <a:pt x="2349582" y="149492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459827" y="9652469"/>
            <a:ext cx="828173" cy="755708"/>
          </a:xfrm>
          <a:custGeom>
            <a:avLst/>
            <a:gdLst/>
            <a:ahLst/>
            <a:cxnLst/>
            <a:rect r="r" b="b" t="t" l="l"/>
            <a:pathLst>
              <a:path h="755708" w="828173">
                <a:moveTo>
                  <a:pt x="0" y="0"/>
                </a:moveTo>
                <a:lnTo>
                  <a:pt x="828173" y="0"/>
                </a:lnTo>
                <a:lnTo>
                  <a:pt x="828173" y="755708"/>
                </a:lnTo>
                <a:lnTo>
                  <a:pt x="0" y="7557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286659"/>
            <a:ext cx="514497" cy="536690"/>
          </a:xfrm>
          <a:custGeom>
            <a:avLst/>
            <a:gdLst/>
            <a:ahLst/>
            <a:cxnLst/>
            <a:rect r="r" b="b" t="t" l="l"/>
            <a:pathLst>
              <a:path h="536690" w="514497">
                <a:moveTo>
                  <a:pt x="0" y="0"/>
                </a:moveTo>
                <a:lnTo>
                  <a:pt x="514497" y="0"/>
                </a:lnTo>
                <a:lnTo>
                  <a:pt x="514497" y="536690"/>
                </a:lnTo>
                <a:lnTo>
                  <a:pt x="0" y="536690"/>
                </a:lnTo>
                <a:lnTo>
                  <a:pt x="0" y="0"/>
                </a:lnTo>
                <a:close/>
              </a:path>
            </a:pathLst>
          </a:custGeom>
          <a:blipFill>
            <a:blip r:embed="rId9">
              <a:extLst>
                <a:ext uri="{96DAC541-7B7A-43D3-8B79-37D633B846F1}">
                  <asvg:svgBlip xmlns:asvg="http://schemas.microsoft.com/office/drawing/2016/SVG/main" r:embed="rId10"/>
                </a:ext>
              </a:extLst>
            </a:blip>
            <a:stretch>
              <a:fillRect l="-95422" t="0" r="0" b="-91164"/>
            </a:stretch>
          </a:blipFill>
        </p:spPr>
      </p:sp>
      <p:sp>
        <p:nvSpPr>
          <p:cNvPr name="Freeform 7" id="7"/>
          <p:cNvSpPr/>
          <p:nvPr/>
        </p:nvSpPr>
        <p:spPr>
          <a:xfrm flipH="false" flipV="false" rot="0">
            <a:off x="1028700" y="2930560"/>
            <a:ext cx="6180926" cy="5357551"/>
          </a:xfrm>
          <a:custGeom>
            <a:avLst/>
            <a:gdLst/>
            <a:ahLst/>
            <a:cxnLst/>
            <a:rect r="r" b="b" t="t" l="l"/>
            <a:pathLst>
              <a:path h="5357551" w="6180926">
                <a:moveTo>
                  <a:pt x="0" y="0"/>
                </a:moveTo>
                <a:lnTo>
                  <a:pt x="6180926" y="0"/>
                </a:lnTo>
                <a:lnTo>
                  <a:pt x="6180926" y="5357551"/>
                </a:lnTo>
                <a:lnTo>
                  <a:pt x="0" y="5357551"/>
                </a:lnTo>
                <a:lnTo>
                  <a:pt x="0" y="0"/>
                </a:lnTo>
                <a:close/>
              </a:path>
            </a:pathLst>
          </a:custGeom>
          <a:blipFill>
            <a:blip r:embed="rId11"/>
            <a:stretch>
              <a:fillRect l="-8323" t="-7636" r="-5583" b="0"/>
            </a:stretch>
          </a:blipFill>
        </p:spPr>
      </p:sp>
      <p:sp>
        <p:nvSpPr>
          <p:cNvPr name="TextBox 8" id="8"/>
          <p:cNvSpPr txBox="true"/>
          <p:nvPr/>
        </p:nvSpPr>
        <p:spPr>
          <a:xfrm rot="0">
            <a:off x="6453831" y="1028700"/>
            <a:ext cx="6695423" cy="790575"/>
          </a:xfrm>
          <a:prstGeom prst="rect">
            <a:avLst/>
          </a:prstGeom>
        </p:spPr>
        <p:txBody>
          <a:bodyPr anchor="t" rtlCol="false" tIns="0" lIns="0" bIns="0" rIns="0">
            <a:spAutoFit/>
          </a:bodyPr>
          <a:lstStyle/>
          <a:p>
            <a:pPr algn="just">
              <a:lnSpc>
                <a:spcPts val="6239"/>
              </a:lnSpc>
            </a:pPr>
            <a:r>
              <a:rPr lang="en-US" sz="5199" b="true">
                <a:solidFill>
                  <a:srgbClr val="000000"/>
                </a:solidFill>
                <a:latin typeface="Canva Sans Medium"/>
                <a:ea typeface="Canva Sans Medium"/>
                <a:cs typeface="Canva Sans Medium"/>
                <a:sym typeface="Canva Sans Medium"/>
              </a:rPr>
              <a:t>Filters</a:t>
            </a:r>
          </a:p>
        </p:txBody>
      </p:sp>
      <p:sp>
        <p:nvSpPr>
          <p:cNvPr name="TextBox 9" id="9"/>
          <p:cNvSpPr txBox="true"/>
          <p:nvPr/>
        </p:nvSpPr>
        <p:spPr>
          <a:xfrm rot="0">
            <a:off x="7510675" y="3476916"/>
            <a:ext cx="8850094" cy="8032115"/>
          </a:xfrm>
          <a:prstGeom prst="rect">
            <a:avLst/>
          </a:prstGeom>
        </p:spPr>
        <p:txBody>
          <a:bodyPr anchor="t" rtlCol="false" tIns="0" lIns="0" bIns="0" rIns="0">
            <a:spAutoFit/>
          </a:bodyPr>
          <a:lstStyle/>
          <a:p>
            <a:pPr algn="l" marL="496571" indent="-248285" lvl="1">
              <a:lnSpc>
                <a:spcPts val="3565"/>
              </a:lnSpc>
              <a:buFont typeface="Arial"/>
              <a:buChar char="•"/>
            </a:pPr>
            <a:r>
              <a:rPr lang="en-US" b="true" sz="2300" spc="23">
                <a:solidFill>
                  <a:srgbClr val="000000"/>
                </a:solidFill>
                <a:latin typeface="Canva Sans Bold"/>
                <a:ea typeface="Canva Sans Bold"/>
                <a:cs typeface="Canva Sans Bold"/>
                <a:sym typeface="Canva Sans Bold"/>
              </a:rPr>
              <a:t>Gender Filter</a:t>
            </a:r>
            <a:r>
              <a:rPr lang="en-US" sz="2300" spc="23">
                <a:solidFill>
                  <a:srgbClr val="000000"/>
                </a:solidFill>
                <a:latin typeface="Canva Sans"/>
                <a:ea typeface="Canva Sans"/>
                <a:cs typeface="Canva Sans"/>
                <a:sym typeface="Canva Sans"/>
              </a:rPr>
              <a:t>: Enables demographic-based insights by segmenting data by gender.</a:t>
            </a:r>
          </a:p>
          <a:p>
            <a:pPr algn="l">
              <a:lnSpc>
                <a:spcPts val="3565"/>
              </a:lnSpc>
            </a:pPr>
          </a:p>
          <a:p>
            <a:pPr algn="l" marL="496571" indent="-248285" lvl="1">
              <a:lnSpc>
                <a:spcPts val="3565"/>
              </a:lnSpc>
              <a:spcBef>
                <a:spcPct val="0"/>
              </a:spcBef>
              <a:buFont typeface="Arial"/>
              <a:buChar char="•"/>
            </a:pPr>
            <a:r>
              <a:rPr lang="en-US" b="true" sz="2300" spc="23">
                <a:solidFill>
                  <a:srgbClr val="000000"/>
                </a:solidFill>
                <a:latin typeface="Canva Sans Bold"/>
                <a:ea typeface="Canva Sans Bold"/>
                <a:cs typeface="Canva Sans Bold"/>
                <a:sym typeface="Canva Sans Bold"/>
              </a:rPr>
              <a:t>Loyalty Classificati</a:t>
            </a:r>
            <a:r>
              <a:rPr lang="en-US" b="true" sz="2300" spc="23">
                <a:solidFill>
                  <a:srgbClr val="000000"/>
                </a:solidFill>
                <a:latin typeface="Canva Sans Bold"/>
                <a:ea typeface="Canva Sans Bold"/>
                <a:cs typeface="Canva Sans Bold"/>
                <a:sym typeface="Canva Sans Bold"/>
              </a:rPr>
              <a:t>on Filter</a:t>
            </a:r>
            <a:r>
              <a:rPr lang="en-US" sz="2300" spc="23">
                <a:solidFill>
                  <a:srgbClr val="000000"/>
                </a:solidFill>
                <a:latin typeface="Canva Sans"/>
                <a:ea typeface="Canva Sans"/>
                <a:cs typeface="Canva Sans"/>
                <a:sym typeface="Canva Sans"/>
              </a:rPr>
              <a:t>: Helps identify patterns and trends among varying loyalty levels.</a:t>
            </a:r>
          </a:p>
          <a:p>
            <a:pPr algn="l">
              <a:lnSpc>
                <a:spcPts val="3565"/>
              </a:lnSpc>
              <a:spcBef>
                <a:spcPct val="0"/>
              </a:spcBef>
            </a:pPr>
          </a:p>
          <a:p>
            <a:pPr algn="l" marL="496571" indent="-248285" lvl="1">
              <a:lnSpc>
                <a:spcPts val="3565"/>
              </a:lnSpc>
              <a:spcBef>
                <a:spcPct val="0"/>
              </a:spcBef>
              <a:buFont typeface="Arial"/>
              <a:buChar char="•"/>
            </a:pPr>
            <a:r>
              <a:rPr lang="en-US" b="true" sz="2300" spc="23">
                <a:solidFill>
                  <a:srgbClr val="000000"/>
                </a:solidFill>
                <a:latin typeface="Canva Sans Bold"/>
                <a:ea typeface="Canva Sans Bold"/>
                <a:cs typeface="Canva Sans Bold"/>
                <a:sym typeface="Canva Sans Bold"/>
              </a:rPr>
              <a:t>Occupation Filter</a:t>
            </a:r>
            <a:r>
              <a:rPr lang="en-US" sz="2300" spc="23">
                <a:solidFill>
                  <a:srgbClr val="000000"/>
                </a:solidFill>
                <a:latin typeface="Canva Sans"/>
                <a:ea typeface="Canva Sans"/>
                <a:cs typeface="Canva Sans"/>
                <a:sym typeface="Canva Sans"/>
              </a:rPr>
              <a:t>: Allows analysis tailored to professional backgrounds for deeper client understanding.</a:t>
            </a:r>
          </a:p>
          <a:p>
            <a:pPr algn="l">
              <a:lnSpc>
                <a:spcPts val="3565"/>
              </a:lnSpc>
              <a:spcBef>
                <a:spcPct val="0"/>
              </a:spcBef>
            </a:pPr>
          </a:p>
          <a:p>
            <a:pPr algn="ctr">
              <a:lnSpc>
                <a:spcPts val="3565"/>
              </a:lnSpc>
              <a:spcBef>
                <a:spcPct val="0"/>
              </a:spcBef>
            </a:pPr>
          </a:p>
          <a:p>
            <a:pPr algn="ctr">
              <a:lnSpc>
                <a:spcPts val="3565"/>
              </a:lnSpc>
              <a:spcBef>
                <a:spcPct val="0"/>
              </a:spcBef>
            </a:pPr>
          </a:p>
          <a:p>
            <a:pPr algn="ctr">
              <a:lnSpc>
                <a:spcPts val="3565"/>
              </a:lnSpc>
              <a:spcBef>
                <a:spcPct val="0"/>
              </a:spcBef>
            </a:pPr>
          </a:p>
          <a:p>
            <a:pPr algn="ctr">
              <a:lnSpc>
                <a:spcPts val="3565"/>
              </a:lnSpc>
              <a:spcBef>
                <a:spcPct val="0"/>
              </a:spcBef>
            </a:pPr>
          </a:p>
          <a:p>
            <a:pPr algn="ctr">
              <a:lnSpc>
                <a:spcPts val="3565"/>
              </a:lnSpc>
              <a:spcBef>
                <a:spcPct val="0"/>
              </a:spcBef>
            </a:pPr>
          </a:p>
          <a:p>
            <a:pPr algn="ctr">
              <a:lnSpc>
                <a:spcPts val="3565"/>
              </a:lnSpc>
              <a:spcBef>
                <a:spcPct val="0"/>
              </a:spcBef>
            </a:pPr>
          </a:p>
          <a:p>
            <a:pPr algn="ctr">
              <a:lnSpc>
                <a:spcPts val="3565"/>
              </a:lnSpc>
              <a:spcBef>
                <a:spcPct val="0"/>
              </a:spcBef>
            </a:pPr>
          </a:p>
          <a:p>
            <a:pPr algn="ctr">
              <a:lnSpc>
                <a:spcPts val="3565"/>
              </a:lnSpc>
              <a:spcBef>
                <a:spcPct val="0"/>
              </a:spcBef>
            </a:pPr>
          </a:p>
          <a:p>
            <a:pPr algn="ctr">
              <a:lnSpc>
                <a:spcPts val="356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898040" y="855356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2954" y="8868207"/>
            <a:ext cx="11888698" cy="2907180"/>
          </a:xfrm>
          <a:custGeom>
            <a:avLst/>
            <a:gdLst/>
            <a:ahLst/>
            <a:cxnLst/>
            <a:rect r="r" b="b" t="t" l="l"/>
            <a:pathLst>
              <a:path h="2907180" w="11888698">
                <a:moveTo>
                  <a:pt x="0" y="0"/>
                </a:moveTo>
                <a:lnTo>
                  <a:pt x="11888698" y="0"/>
                </a:lnTo>
                <a:lnTo>
                  <a:pt x="11888698" y="2907180"/>
                </a:lnTo>
                <a:lnTo>
                  <a:pt x="0" y="2907180"/>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223405" r="0" b="0"/>
            </a:stretch>
          </a:blipFill>
        </p:spPr>
      </p:sp>
      <p:grpSp>
        <p:nvGrpSpPr>
          <p:cNvPr name="Group 5" id="5"/>
          <p:cNvGrpSpPr/>
          <p:nvPr/>
        </p:nvGrpSpPr>
        <p:grpSpPr>
          <a:xfrm rot="0">
            <a:off x="1449015" y="7228993"/>
            <a:ext cx="142669" cy="142669"/>
            <a:chOff x="0" y="0"/>
            <a:chExt cx="24551" cy="24551"/>
          </a:xfrm>
        </p:grpSpPr>
        <p:sp>
          <p:nvSpPr>
            <p:cNvPr name="Freeform 6" id="6"/>
            <p:cNvSpPr/>
            <p:nvPr/>
          </p:nvSpPr>
          <p:spPr>
            <a:xfrm flipH="false" flipV="false" rot="0">
              <a:off x="0" y="0"/>
              <a:ext cx="24551" cy="24551"/>
            </a:xfrm>
            <a:custGeom>
              <a:avLst/>
              <a:gdLst/>
              <a:ahLst/>
              <a:cxnLst/>
              <a:rect r="r" b="b" t="t" l="l"/>
              <a:pathLst>
                <a:path h="24551" w="24551">
                  <a:moveTo>
                    <a:pt x="0" y="0"/>
                  </a:moveTo>
                  <a:lnTo>
                    <a:pt x="24551" y="0"/>
                  </a:lnTo>
                  <a:lnTo>
                    <a:pt x="24551" y="24551"/>
                  </a:lnTo>
                  <a:lnTo>
                    <a:pt x="0" y="24551"/>
                  </a:lnTo>
                  <a:close/>
                </a:path>
              </a:pathLst>
            </a:custGeom>
            <a:solidFill>
              <a:srgbClr val="E0F196"/>
            </a:solidFill>
          </p:spPr>
        </p:sp>
        <p:sp>
          <p:nvSpPr>
            <p:cNvPr name="TextBox 7" id="7"/>
            <p:cNvSpPr txBox="true"/>
            <p:nvPr/>
          </p:nvSpPr>
          <p:spPr>
            <a:xfrm>
              <a:off x="0" y="-66675"/>
              <a:ext cx="24551" cy="91226"/>
            </a:xfrm>
            <a:prstGeom prst="rect">
              <a:avLst/>
            </a:prstGeom>
          </p:spPr>
          <p:txBody>
            <a:bodyPr anchor="ctr" rtlCol="false" tIns="67896" lIns="67896" bIns="67896" rIns="67896"/>
            <a:lstStyle/>
            <a:p>
              <a:pPr algn="ctr">
                <a:lnSpc>
                  <a:spcPts val="3254"/>
                </a:lnSpc>
              </a:pPr>
            </a:p>
          </p:txBody>
        </p:sp>
      </p:grpSp>
      <p:sp>
        <p:nvSpPr>
          <p:cNvPr name="Freeform 8" id="8"/>
          <p:cNvSpPr/>
          <p:nvPr/>
        </p:nvSpPr>
        <p:spPr>
          <a:xfrm flipH="false" flipV="true" rot="0">
            <a:off x="16712375" y="196831"/>
            <a:ext cx="1467940" cy="1425737"/>
          </a:xfrm>
          <a:custGeom>
            <a:avLst/>
            <a:gdLst/>
            <a:ahLst/>
            <a:cxnLst/>
            <a:rect r="r" b="b" t="t" l="l"/>
            <a:pathLst>
              <a:path h="1425737" w="1467940">
                <a:moveTo>
                  <a:pt x="0" y="1425737"/>
                </a:moveTo>
                <a:lnTo>
                  <a:pt x="1467940" y="1425737"/>
                </a:lnTo>
                <a:lnTo>
                  <a:pt x="1467940" y="0"/>
                </a:lnTo>
                <a:lnTo>
                  <a:pt x="0" y="0"/>
                </a:lnTo>
                <a:lnTo>
                  <a:pt x="0" y="1425737"/>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72954" y="2032673"/>
            <a:ext cx="11888698" cy="6929763"/>
          </a:xfrm>
          <a:custGeom>
            <a:avLst/>
            <a:gdLst/>
            <a:ahLst/>
            <a:cxnLst/>
            <a:rect r="r" b="b" t="t" l="l"/>
            <a:pathLst>
              <a:path h="6929763" w="11888698">
                <a:moveTo>
                  <a:pt x="0" y="0"/>
                </a:moveTo>
                <a:lnTo>
                  <a:pt x="11888698" y="0"/>
                </a:lnTo>
                <a:lnTo>
                  <a:pt x="11888698" y="6929763"/>
                </a:lnTo>
                <a:lnTo>
                  <a:pt x="0" y="6929763"/>
                </a:lnTo>
                <a:lnTo>
                  <a:pt x="0" y="0"/>
                </a:lnTo>
                <a:close/>
              </a:path>
            </a:pathLst>
          </a:custGeom>
          <a:blipFill>
            <a:blip r:embed="rId9"/>
            <a:stretch>
              <a:fillRect l="-6409" t="-14420" r="-5726" b="-88477"/>
            </a:stretch>
          </a:blipFill>
        </p:spPr>
      </p:sp>
      <p:sp>
        <p:nvSpPr>
          <p:cNvPr name="TextBox 10" id="10"/>
          <p:cNvSpPr txBox="true"/>
          <p:nvPr/>
        </p:nvSpPr>
        <p:spPr>
          <a:xfrm rot="0">
            <a:off x="3537178" y="633437"/>
            <a:ext cx="11213644" cy="790575"/>
          </a:xfrm>
          <a:prstGeom prst="rect">
            <a:avLst/>
          </a:prstGeom>
        </p:spPr>
        <p:txBody>
          <a:bodyPr anchor="t" rtlCol="false" tIns="0" lIns="0" bIns="0" rIns="0">
            <a:spAutoFit/>
          </a:bodyPr>
          <a:lstStyle/>
          <a:p>
            <a:pPr algn="ctr">
              <a:lnSpc>
                <a:spcPts val="6239"/>
              </a:lnSpc>
            </a:pPr>
            <a:r>
              <a:rPr lang="en-US" sz="5199" b="true">
                <a:solidFill>
                  <a:srgbClr val="000000"/>
                </a:solidFill>
                <a:latin typeface="Canva Sans Medium"/>
                <a:ea typeface="Canva Sans Medium"/>
                <a:cs typeface="Canva Sans Medium"/>
                <a:sym typeface="Canva Sans Medium"/>
              </a:rPr>
              <a:t>Customer Record Table</a:t>
            </a:r>
          </a:p>
        </p:txBody>
      </p:sp>
      <p:sp>
        <p:nvSpPr>
          <p:cNvPr name="TextBox 11" id="11"/>
          <p:cNvSpPr txBox="true"/>
          <p:nvPr/>
        </p:nvSpPr>
        <p:spPr>
          <a:xfrm rot="0">
            <a:off x="12790252" y="2569210"/>
            <a:ext cx="4150723" cy="6689090"/>
          </a:xfrm>
          <a:prstGeom prst="rect">
            <a:avLst/>
          </a:prstGeom>
        </p:spPr>
        <p:txBody>
          <a:bodyPr anchor="t" rtlCol="false" tIns="0" lIns="0" bIns="0" rIns="0">
            <a:spAutoFit/>
          </a:bodyPr>
          <a:lstStyle/>
          <a:p>
            <a:pPr algn="l">
              <a:lnSpc>
                <a:spcPts val="3565"/>
              </a:lnSpc>
            </a:pPr>
            <a:r>
              <a:rPr lang="en-US" sz="2300" spc="23" b="true">
                <a:solidFill>
                  <a:srgbClr val="000000"/>
                </a:solidFill>
                <a:latin typeface="Canva Sans Bold"/>
                <a:ea typeface="Canva Sans Bold"/>
                <a:cs typeface="Canva Sans Bold"/>
                <a:sym typeface="Canva Sans Bold"/>
              </a:rPr>
              <a:t>Insights:</a:t>
            </a:r>
          </a:p>
          <a:p>
            <a:pPr algn="l">
              <a:lnSpc>
                <a:spcPts val="3565"/>
              </a:lnSpc>
            </a:pPr>
          </a:p>
          <a:p>
            <a:pPr algn="l" marL="496571" indent="-248285" lvl="1">
              <a:lnSpc>
                <a:spcPts val="3565"/>
              </a:lnSpc>
              <a:spcBef>
                <a:spcPct val="0"/>
              </a:spcBef>
              <a:buFont typeface="Arial"/>
              <a:buChar char="•"/>
            </a:pPr>
            <a:r>
              <a:rPr lang="en-US" sz="2300" spc="23">
                <a:solidFill>
                  <a:srgbClr val="000000"/>
                </a:solidFill>
                <a:latin typeface="Canva Sans"/>
                <a:ea typeface="Canva Sans"/>
                <a:cs typeface="Canva Sans"/>
                <a:sym typeface="Canva Sans"/>
              </a:rPr>
              <a:t>Clients like Phillip Peters and Paul H</a:t>
            </a:r>
            <a:r>
              <a:rPr lang="en-US" sz="2300" spc="23">
                <a:solidFill>
                  <a:srgbClr val="000000"/>
                </a:solidFill>
                <a:latin typeface="Canva Sans"/>
                <a:ea typeface="Canva Sans"/>
                <a:cs typeface="Canva Sans"/>
                <a:sym typeface="Canva Sans"/>
              </a:rPr>
              <a:t>olmes show high deposit volumes.</a:t>
            </a:r>
          </a:p>
          <a:p>
            <a:pPr algn="l" marL="496571" indent="-248285" lvl="1">
              <a:lnSpc>
                <a:spcPts val="3565"/>
              </a:lnSpc>
              <a:spcBef>
                <a:spcPct val="0"/>
              </a:spcBef>
              <a:buFont typeface="Arial"/>
              <a:buChar char="•"/>
            </a:pPr>
            <a:r>
              <a:rPr lang="en-US" sz="2300" spc="23">
                <a:solidFill>
                  <a:srgbClr val="000000"/>
                </a:solidFill>
                <a:latin typeface="Canva Sans"/>
                <a:ea typeface="Canva Sans"/>
                <a:cs typeface="Canva Sans"/>
                <a:sym typeface="Canva Sans"/>
              </a:rPr>
              <a:t>Most customers maintain balanced deposit-loan ratios, with some outliers.</a:t>
            </a:r>
          </a:p>
          <a:p>
            <a:pPr algn="l" marL="496571" indent="-248285" lvl="1">
              <a:lnSpc>
                <a:spcPts val="3565"/>
              </a:lnSpc>
              <a:spcBef>
                <a:spcPct val="0"/>
              </a:spcBef>
              <a:buFont typeface="Arial"/>
              <a:buChar char="•"/>
            </a:pPr>
            <a:r>
              <a:rPr lang="en-US" sz="2300" spc="23">
                <a:solidFill>
                  <a:srgbClr val="000000"/>
                </a:solidFill>
                <a:latin typeface="Canva Sans"/>
                <a:ea typeface="Canva Sans"/>
                <a:cs typeface="Canva Sans"/>
                <a:sym typeface="Canva Sans"/>
              </a:rPr>
              <a:t>These patterns help assess client value and guide targeted financial planning.</a:t>
            </a:r>
          </a:p>
          <a:p>
            <a:pPr algn="ctr">
              <a:lnSpc>
                <a:spcPts val="3565"/>
              </a:lnSpc>
              <a:spcBef>
                <a:spcPct val="0"/>
              </a:spcBef>
            </a:pPr>
          </a:p>
          <a:p>
            <a:pPr algn="ctr">
              <a:lnSpc>
                <a:spcPts val="356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DAGoO4TkX-w</dc:identifier>
  <dcterms:modified xsi:type="dcterms:W3CDTF">2011-08-01T06:04:30Z</dcterms:modified>
  <cp:revision>1</cp:revision>
  <dc:title>Banking Client Insights</dc:title>
</cp:coreProperties>
</file>